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97" r:id="rId1"/>
  </p:sldMasterIdLst>
  <p:sldIdLst>
    <p:sldId id="284" r:id="rId2"/>
    <p:sldId id="277" r:id="rId3"/>
    <p:sldId id="285" r:id="rId4"/>
    <p:sldId id="272"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56" autoAdjust="0"/>
    <p:restoredTop sz="94660"/>
  </p:normalViewPr>
  <p:slideViewPr>
    <p:cSldViewPr snapToGrid="0">
      <p:cViewPr varScale="1">
        <p:scale>
          <a:sx n="41" d="100"/>
          <a:sy n="41" d="100"/>
        </p:scale>
        <p:origin x="800" y="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9D48310-162D-41A1-A06D-94C70666A672}" type="datetimeFigureOut">
              <a:rPr lang="en-US" smtClean="0"/>
              <a:t>11/13/2023</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FE392F3B-D19A-43D5-A157-829C397103B2}" type="slidenum">
              <a:rPr lang="en-US" smtClean="0"/>
              <a:t>‹#›</a:t>
            </a:fld>
            <a:endParaRPr lang="en-US"/>
          </a:p>
        </p:txBody>
      </p:sp>
    </p:spTree>
    <p:extLst>
      <p:ext uri="{BB962C8B-B14F-4D97-AF65-F5344CB8AC3E}">
        <p14:creationId xmlns:p14="http://schemas.microsoft.com/office/powerpoint/2010/main" val="7312935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9D48310-162D-41A1-A06D-94C70666A672}" type="datetimeFigureOut">
              <a:rPr lang="en-US" smtClean="0"/>
              <a:t>11/13/2023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392F3B-D19A-43D5-A157-829C397103B2}" type="slidenum">
              <a:rPr lang="en-US" smtClean="0"/>
              <a:t>‹#›</a:t>
            </a:fld>
            <a:endParaRPr lang="en-US"/>
          </a:p>
        </p:txBody>
      </p:sp>
    </p:spTree>
    <p:extLst>
      <p:ext uri="{BB962C8B-B14F-4D97-AF65-F5344CB8AC3E}">
        <p14:creationId xmlns:p14="http://schemas.microsoft.com/office/powerpoint/2010/main" val="13443598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9D48310-162D-41A1-A06D-94C70666A672}" type="datetimeFigureOut">
              <a:rPr lang="en-US" smtClean="0"/>
              <a:t>11/13/2023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392F3B-D19A-43D5-A157-829C397103B2}" type="slidenum">
              <a:rPr lang="en-US" smtClean="0"/>
              <a:t>‹#›</a:t>
            </a:fld>
            <a:endParaRPr lang="en-US"/>
          </a:p>
        </p:txBody>
      </p:sp>
    </p:spTree>
    <p:extLst>
      <p:ext uri="{BB962C8B-B14F-4D97-AF65-F5344CB8AC3E}">
        <p14:creationId xmlns:p14="http://schemas.microsoft.com/office/powerpoint/2010/main" val="26383232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9D48310-162D-41A1-A06D-94C70666A672}" type="datetimeFigureOut">
              <a:rPr lang="en-US" smtClean="0"/>
              <a:t>11/13/2023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392F3B-D19A-43D5-A157-829C397103B2}" type="slidenum">
              <a:rPr lang="en-US" smtClean="0"/>
              <a:t>‹#›</a:t>
            </a:fld>
            <a:endParaRPr lang="en-US"/>
          </a:p>
        </p:txBody>
      </p:sp>
    </p:spTree>
    <p:extLst>
      <p:ext uri="{BB962C8B-B14F-4D97-AF65-F5344CB8AC3E}">
        <p14:creationId xmlns:p14="http://schemas.microsoft.com/office/powerpoint/2010/main" val="40699517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9D48310-162D-41A1-A06D-94C70666A672}" type="datetimeFigureOut">
              <a:rPr lang="en-US" smtClean="0"/>
              <a:t>11/13/2023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392F3B-D19A-43D5-A157-829C397103B2}" type="slidenum">
              <a:rPr lang="en-US" smtClean="0"/>
              <a:t>‹#›</a:t>
            </a:fld>
            <a:endParaRPr lang="en-US"/>
          </a:p>
        </p:txBody>
      </p:sp>
    </p:spTree>
    <p:extLst>
      <p:ext uri="{BB962C8B-B14F-4D97-AF65-F5344CB8AC3E}">
        <p14:creationId xmlns:p14="http://schemas.microsoft.com/office/powerpoint/2010/main" val="39131623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9D48310-162D-41A1-A06D-94C70666A672}" type="datetimeFigureOut">
              <a:rPr lang="en-US" smtClean="0"/>
              <a:t>11/13/2023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392F3B-D19A-43D5-A157-829C397103B2}" type="slidenum">
              <a:rPr lang="en-US" smtClean="0"/>
              <a:t>‹#›</a:t>
            </a:fld>
            <a:endParaRPr lang="en-US"/>
          </a:p>
        </p:txBody>
      </p:sp>
    </p:spTree>
    <p:extLst>
      <p:ext uri="{BB962C8B-B14F-4D97-AF65-F5344CB8AC3E}">
        <p14:creationId xmlns:p14="http://schemas.microsoft.com/office/powerpoint/2010/main" val="22024374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9D48310-162D-41A1-A06D-94C70666A672}" type="datetimeFigureOut">
              <a:rPr lang="en-US" smtClean="0"/>
              <a:t>11/13/2023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392F3B-D19A-43D5-A157-829C397103B2}" type="slidenum">
              <a:rPr lang="en-US" smtClean="0"/>
              <a:t>‹#›</a:t>
            </a:fld>
            <a:endParaRPr lang="en-US"/>
          </a:p>
        </p:txBody>
      </p:sp>
    </p:spTree>
    <p:extLst>
      <p:ext uri="{BB962C8B-B14F-4D97-AF65-F5344CB8AC3E}">
        <p14:creationId xmlns:p14="http://schemas.microsoft.com/office/powerpoint/2010/main" val="24485489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D48310-162D-41A1-A06D-94C70666A672}" type="datetimeFigureOut">
              <a:rPr lang="en-US" smtClean="0"/>
              <a:t>11/13/2023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392F3B-D19A-43D5-A157-829C397103B2}" type="slidenum">
              <a:rPr lang="en-US" smtClean="0"/>
              <a:t>‹#›</a:t>
            </a:fld>
            <a:endParaRPr lang="en-US"/>
          </a:p>
        </p:txBody>
      </p:sp>
    </p:spTree>
    <p:extLst>
      <p:ext uri="{BB962C8B-B14F-4D97-AF65-F5344CB8AC3E}">
        <p14:creationId xmlns:p14="http://schemas.microsoft.com/office/powerpoint/2010/main" val="36383939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D48310-162D-41A1-A06D-94C70666A672}" type="datetimeFigureOut">
              <a:rPr lang="en-US" smtClean="0"/>
              <a:t>11/13/2023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392F3B-D19A-43D5-A157-829C397103B2}" type="slidenum">
              <a:rPr lang="en-US" smtClean="0"/>
              <a:t>‹#›</a:t>
            </a:fld>
            <a:endParaRPr lang="en-US"/>
          </a:p>
        </p:txBody>
      </p:sp>
    </p:spTree>
    <p:extLst>
      <p:ext uri="{BB962C8B-B14F-4D97-AF65-F5344CB8AC3E}">
        <p14:creationId xmlns:p14="http://schemas.microsoft.com/office/powerpoint/2010/main" val="2383645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D48310-162D-41A1-A06D-94C70666A672}" type="datetimeFigureOut">
              <a:rPr lang="en-US" smtClean="0"/>
              <a:t>11/13/2023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FE392F3B-D19A-43D5-A157-829C397103B2}" type="slidenum">
              <a:rPr lang="en-US" smtClean="0"/>
              <a:t>‹#›</a:t>
            </a:fld>
            <a:endParaRPr lang="en-US"/>
          </a:p>
        </p:txBody>
      </p:sp>
    </p:spTree>
    <p:extLst>
      <p:ext uri="{BB962C8B-B14F-4D97-AF65-F5344CB8AC3E}">
        <p14:creationId xmlns:p14="http://schemas.microsoft.com/office/powerpoint/2010/main" val="9326097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9D48310-162D-41A1-A06D-94C70666A672}" type="datetimeFigureOut">
              <a:rPr lang="en-US" smtClean="0"/>
              <a:t>11/13/2023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392F3B-D19A-43D5-A157-829C397103B2}" type="slidenum">
              <a:rPr lang="en-US" smtClean="0"/>
              <a:t>‹#›</a:t>
            </a:fld>
            <a:endParaRPr lang="en-US"/>
          </a:p>
        </p:txBody>
      </p:sp>
    </p:spTree>
    <p:extLst>
      <p:ext uri="{BB962C8B-B14F-4D97-AF65-F5344CB8AC3E}">
        <p14:creationId xmlns:p14="http://schemas.microsoft.com/office/powerpoint/2010/main" val="1042561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9D48310-162D-41A1-A06D-94C70666A672}" type="datetimeFigureOut">
              <a:rPr lang="en-US" smtClean="0"/>
              <a:t>11/13/2023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392F3B-D19A-43D5-A157-829C397103B2}" type="slidenum">
              <a:rPr lang="en-US" smtClean="0"/>
              <a:t>‹#›</a:t>
            </a:fld>
            <a:endParaRPr lang="en-US"/>
          </a:p>
        </p:txBody>
      </p:sp>
    </p:spTree>
    <p:extLst>
      <p:ext uri="{BB962C8B-B14F-4D97-AF65-F5344CB8AC3E}">
        <p14:creationId xmlns:p14="http://schemas.microsoft.com/office/powerpoint/2010/main" val="329724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9D48310-162D-41A1-A06D-94C70666A672}" type="datetimeFigureOut">
              <a:rPr lang="en-US" smtClean="0"/>
              <a:t>11/13/2023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E392F3B-D19A-43D5-A157-829C397103B2}" type="slidenum">
              <a:rPr lang="en-US" smtClean="0"/>
              <a:t>‹#›</a:t>
            </a:fld>
            <a:endParaRPr lang="en-US"/>
          </a:p>
        </p:txBody>
      </p:sp>
    </p:spTree>
    <p:extLst>
      <p:ext uri="{BB962C8B-B14F-4D97-AF65-F5344CB8AC3E}">
        <p14:creationId xmlns:p14="http://schemas.microsoft.com/office/powerpoint/2010/main" val="2364052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9D48310-162D-41A1-A06D-94C70666A672}" type="datetimeFigureOut">
              <a:rPr lang="en-US" smtClean="0"/>
              <a:t>11/13/2023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392F3B-D19A-43D5-A157-829C397103B2}" type="slidenum">
              <a:rPr lang="en-US" smtClean="0"/>
              <a:t>‹#›</a:t>
            </a:fld>
            <a:endParaRPr lang="en-US"/>
          </a:p>
        </p:txBody>
      </p:sp>
    </p:spTree>
    <p:extLst>
      <p:ext uri="{BB962C8B-B14F-4D97-AF65-F5344CB8AC3E}">
        <p14:creationId xmlns:p14="http://schemas.microsoft.com/office/powerpoint/2010/main" val="37674861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D48310-162D-41A1-A06D-94C70666A672}" type="datetimeFigureOut">
              <a:rPr lang="en-US" smtClean="0"/>
              <a:t>11/13/2023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E392F3B-D19A-43D5-A157-829C397103B2}" type="slidenum">
              <a:rPr lang="en-US" smtClean="0"/>
              <a:t>‹#›</a:t>
            </a:fld>
            <a:endParaRPr lang="en-US"/>
          </a:p>
        </p:txBody>
      </p:sp>
    </p:spTree>
    <p:extLst>
      <p:ext uri="{BB962C8B-B14F-4D97-AF65-F5344CB8AC3E}">
        <p14:creationId xmlns:p14="http://schemas.microsoft.com/office/powerpoint/2010/main" val="15623398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9D48310-162D-41A1-A06D-94C70666A672}" type="datetimeFigureOut">
              <a:rPr lang="en-US" smtClean="0"/>
              <a:t>11/13/2023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392F3B-D19A-43D5-A157-829C397103B2}" type="slidenum">
              <a:rPr lang="en-US" smtClean="0"/>
              <a:t>‹#›</a:t>
            </a:fld>
            <a:endParaRPr lang="en-US"/>
          </a:p>
        </p:txBody>
      </p:sp>
    </p:spTree>
    <p:extLst>
      <p:ext uri="{BB962C8B-B14F-4D97-AF65-F5344CB8AC3E}">
        <p14:creationId xmlns:p14="http://schemas.microsoft.com/office/powerpoint/2010/main" val="41330186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9D48310-162D-41A1-A06D-94C70666A672}" type="datetimeFigureOut">
              <a:rPr lang="en-US" smtClean="0"/>
              <a:t>11/13/2023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392F3B-D19A-43D5-A157-829C397103B2}" type="slidenum">
              <a:rPr lang="en-US" smtClean="0"/>
              <a:t>‹#›</a:t>
            </a:fld>
            <a:endParaRPr lang="en-US"/>
          </a:p>
        </p:txBody>
      </p:sp>
    </p:spTree>
    <p:extLst>
      <p:ext uri="{BB962C8B-B14F-4D97-AF65-F5344CB8AC3E}">
        <p14:creationId xmlns:p14="http://schemas.microsoft.com/office/powerpoint/2010/main" val="36163091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9D48310-162D-41A1-A06D-94C70666A672}" type="datetimeFigureOut">
              <a:rPr lang="en-US" smtClean="0"/>
              <a:t>11/13/2023</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FE392F3B-D19A-43D5-A157-829C397103B2}" type="slidenum">
              <a:rPr lang="en-US" smtClean="0"/>
              <a:t>‹#›</a:t>
            </a:fld>
            <a:endParaRPr lang="en-US"/>
          </a:p>
        </p:txBody>
      </p:sp>
    </p:spTree>
    <p:extLst>
      <p:ext uri="{BB962C8B-B14F-4D97-AF65-F5344CB8AC3E}">
        <p14:creationId xmlns:p14="http://schemas.microsoft.com/office/powerpoint/2010/main" val="1873261999"/>
      </p:ext>
    </p:extLst>
  </p:cSld>
  <p:clrMap bg1="lt1" tx1="dk1" bg2="lt2" tx2="dk2" accent1="accent1" accent2="accent2" accent3="accent3" accent4="accent4" accent5="accent5" accent6="accent6" hlink="hlink" folHlink="folHlink"/>
  <p:sldLayoutIdLst>
    <p:sldLayoutId id="2147483998" r:id="rId1"/>
    <p:sldLayoutId id="2147483999" r:id="rId2"/>
    <p:sldLayoutId id="2147484000" r:id="rId3"/>
    <p:sldLayoutId id="2147484001" r:id="rId4"/>
    <p:sldLayoutId id="2147484002" r:id="rId5"/>
    <p:sldLayoutId id="2147484003" r:id="rId6"/>
    <p:sldLayoutId id="2147484004" r:id="rId7"/>
    <p:sldLayoutId id="2147484005" r:id="rId8"/>
    <p:sldLayoutId id="2147484006" r:id="rId9"/>
    <p:sldLayoutId id="2147484007" r:id="rId10"/>
    <p:sldLayoutId id="2147484008" r:id="rId11"/>
    <p:sldLayoutId id="2147484009" r:id="rId12"/>
    <p:sldLayoutId id="2147484010" r:id="rId13"/>
    <p:sldLayoutId id="2147484011" r:id="rId14"/>
    <p:sldLayoutId id="2147484012" r:id="rId15"/>
    <p:sldLayoutId id="2147484013" r:id="rId16"/>
    <p:sldLayoutId id="2147484014"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758018-E475-4768-8499-BCD21E6FE087}"/>
              </a:ext>
            </a:extLst>
          </p:cNvPr>
          <p:cNvSpPr>
            <a:spLocks noGrp="1"/>
          </p:cNvSpPr>
          <p:nvPr>
            <p:ph type="ctrTitle"/>
          </p:nvPr>
        </p:nvSpPr>
        <p:spPr>
          <a:xfrm>
            <a:off x="2928401" y="310394"/>
            <a:ext cx="8574622" cy="3685874"/>
          </a:xfrm>
        </p:spPr>
        <p:txBody>
          <a:bodyPr>
            <a:normAutofit/>
          </a:bodyPr>
          <a:lstStyle/>
          <a:p>
            <a:r>
              <a:rPr lang="en-US" dirty="0"/>
              <a:t>Presentation to the Interstate Medical Compact Commission</a:t>
            </a:r>
          </a:p>
        </p:txBody>
      </p:sp>
      <p:sp>
        <p:nvSpPr>
          <p:cNvPr id="3" name="Subtitle 2">
            <a:extLst>
              <a:ext uri="{FF2B5EF4-FFF2-40B4-BE49-F238E27FC236}">
                <a16:creationId xmlns:a16="http://schemas.microsoft.com/office/drawing/2014/main" id="{47F11F1A-25EB-4402-B1ED-830B5BF6E2B9}"/>
              </a:ext>
            </a:extLst>
          </p:cNvPr>
          <p:cNvSpPr>
            <a:spLocks noGrp="1"/>
          </p:cNvSpPr>
          <p:nvPr>
            <p:ph type="subTitle" idx="1"/>
          </p:nvPr>
        </p:nvSpPr>
        <p:spPr>
          <a:xfrm>
            <a:off x="4689446" y="3996267"/>
            <a:ext cx="6813576" cy="2152864"/>
          </a:xfrm>
        </p:spPr>
        <p:txBody>
          <a:bodyPr>
            <a:normAutofit/>
          </a:bodyPr>
          <a:lstStyle/>
          <a:p>
            <a:r>
              <a:rPr lang="en-US" dirty="0"/>
              <a:t>Presented by Commissioner Christine A. </a:t>
            </a:r>
            <a:r>
              <a:rPr lang="en-US" dirty="0" err="1"/>
              <a:t>Farrelly</a:t>
            </a:r>
            <a:endParaRPr lang="en-US" dirty="0"/>
          </a:p>
          <a:p>
            <a:r>
              <a:rPr lang="en-US" dirty="0"/>
              <a:t>Executive Director, Maryland Board of Physicians</a:t>
            </a:r>
          </a:p>
          <a:p>
            <a:r>
              <a:rPr lang="en-US" dirty="0"/>
              <a:t>November 14, 2023</a:t>
            </a:r>
          </a:p>
          <a:p>
            <a:endParaRPr lang="en-US" dirty="0"/>
          </a:p>
        </p:txBody>
      </p:sp>
    </p:spTree>
    <p:extLst>
      <p:ext uri="{BB962C8B-B14F-4D97-AF65-F5344CB8AC3E}">
        <p14:creationId xmlns:p14="http://schemas.microsoft.com/office/powerpoint/2010/main" val="5394520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A631F0-A3CD-9657-BDA8-ADBE6754577B}"/>
              </a:ext>
            </a:extLst>
          </p:cNvPr>
          <p:cNvSpPr>
            <a:spLocks noGrp="1"/>
          </p:cNvSpPr>
          <p:nvPr>
            <p:ph type="title"/>
          </p:nvPr>
        </p:nvSpPr>
        <p:spPr>
          <a:xfrm>
            <a:off x="1484311" y="125836"/>
            <a:ext cx="10018713" cy="1476461"/>
          </a:xfrm>
        </p:spPr>
        <p:txBody>
          <a:bodyPr/>
          <a:lstStyle/>
          <a:p>
            <a:r>
              <a:rPr lang="en-US" dirty="0"/>
              <a:t>Bylaws Article III – OFFICERS</a:t>
            </a:r>
          </a:p>
        </p:txBody>
      </p:sp>
      <p:sp>
        <p:nvSpPr>
          <p:cNvPr id="3" name="Content Placeholder 2">
            <a:extLst>
              <a:ext uri="{FF2B5EF4-FFF2-40B4-BE49-F238E27FC236}">
                <a16:creationId xmlns:a16="http://schemas.microsoft.com/office/drawing/2014/main" id="{4403F6F2-5C4E-4656-9BF0-C71E109667BD}"/>
              </a:ext>
            </a:extLst>
          </p:cNvPr>
          <p:cNvSpPr>
            <a:spLocks noGrp="1"/>
          </p:cNvSpPr>
          <p:nvPr>
            <p:ph idx="1"/>
          </p:nvPr>
        </p:nvSpPr>
        <p:spPr>
          <a:xfrm>
            <a:off x="1568200" y="1451295"/>
            <a:ext cx="10018713" cy="4421000"/>
          </a:xfrm>
        </p:spPr>
        <p:txBody>
          <a:bodyPr>
            <a:normAutofit/>
          </a:bodyPr>
          <a:lstStyle/>
          <a:p>
            <a:pPr marL="0" indent="0">
              <a:buNone/>
            </a:pPr>
            <a:r>
              <a:rPr lang="en-US" dirty="0"/>
              <a:t>Section 1. Election and Succession The officers of the Commission shall include a chairperson, vice chairperson, secretary and treasurer. The officers shall be duly appointed Commissioners, except that if the Commission appoints an Executive Director, then the Executive Director shall serve as the secretary. </a:t>
            </a:r>
            <a:r>
              <a:rPr lang="en-US" b="1" i="1" dirty="0">
                <a:effectLst/>
                <a:highlight>
                  <a:srgbClr val="FFFF00"/>
                </a:highlight>
                <a:latin typeface="Century Schoolbook" panose="02040604050505020304" pitchFamily="18" charset="0"/>
                <a:ea typeface="Calibri" panose="020F0502020204030204" pitchFamily="34" charset="0"/>
              </a:rPr>
              <a:t>Nominations for officers shall be made by a Nominations Committee, whose composition and election are governed by Bylaw Article VII.  </a:t>
            </a:r>
            <a:r>
              <a:rPr lang="en-US" dirty="0"/>
              <a:t>Officers shall be elected annually by the Commission at any meeting at which a quorum is present, and shall serve for one year or until their successors are elected by the Commission. The officers so elected shall serve without compensation or remuneration, except as provided by the Compact.</a:t>
            </a:r>
          </a:p>
        </p:txBody>
      </p:sp>
    </p:spTree>
    <p:extLst>
      <p:ext uri="{BB962C8B-B14F-4D97-AF65-F5344CB8AC3E}">
        <p14:creationId xmlns:p14="http://schemas.microsoft.com/office/powerpoint/2010/main" val="32231255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A631F0-A3CD-9657-BDA8-ADBE6754577B}"/>
              </a:ext>
            </a:extLst>
          </p:cNvPr>
          <p:cNvSpPr>
            <a:spLocks noGrp="1"/>
          </p:cNvSpPr>
          <p:nvPr>
            <p:ph type="title"/>
          </p:nvPr>
        </p:nvSpPr>
        <p:spPr>
          <a:xfrm>
            <a:off x="1484311" y="125836"/>
            <a:ext cx="10018713" cy="1476461"/>
          </a:xfrm>
        </p:spPr>
        <p:txBody>
          <a:bodyPr/>
          <a:lstStyle/>
          <a:p>
            <a:r>
              <a:rPr lang="en-US" dirty="0"/>
              <a:t>Bylaws Article VII - COMMITTEES</a:t>
            </a:r>
          </a:p>
        </p:txBody>
      </p:sp>
      <p:sp>
        <p:nvSpPr>
          <p:cNvPr id="3" name="Content Placeholder 2">
            <a:extLst>
              <a:ext uri="{FF2B5EF4-FFF2-40B4-BE49-F238E27FC236}">
                <a16:creationId xmlns:a16="http://schemas.microsoft.com/office/drawing/2014/main" id="{4403F6F2-5C4E-4656-9BF0-C71E109667BD}"/>
              </a:ext>
            </a:extLst>
          </p:cNvPr>
          <p:cNvSpPr>
            <a:spLocks noGrp="1"/>
          </p:cNvSpPr>
          <p:nvPr>
            <p:ph idx="1"/>
          </p:nvPr>
        </p:nvSpPr>
        <p:spPr>
          <a:xfrm>
            <a:off x="1568200" y="1451295"/>
            <a:ext cx="10018713" cy="4421000"/>
          </a:xfrm>
        </p:spPr>
        <p:txBody>
          <a:bodyPr>
            <a:normAutofit fontScale="92500" lnSpcReduction="20000"/>
          </a:bodyPr>
          <a:lstStyle/>
          <a:p>
            <a:pPr marL="0" indent="0">
              <a:buNone/>
            </a:pPr>
            <a:r>
              <a:rPr lang="en-US" dirty="0"/>
              <a:t>Section 1 – Executive Committee</a:t>
            </a:r>
          </a:p>
          <a:p>
            <a:pPr marL="0" indent="0">
              <a:buNone/>
            </a:pPr>
            <a:r>
              <a:rPr lang="en-US" dirty="0"/>
              <a:t>The Commission shall establish an executive committee which shall be empowered to act on behalf of the Commission during the interim between Commission meetings, except for </a:t>
            </a:r>
            <a:r>
              <a:rPr lang="en-US" b="1" i="1" dirty="0">
                <a:highlight>
                  <a:srgbClr val="FFFF00"/>
                </a:highlight>
              </a:rPr>
              <a:t>policymaking</a:t>
            </a:r>
            <a:r>
              <a:rPr lang="en-US" b="1" i="1" dirty="0"/>
              <a:t>, </a:t>
            </a:r>
            <a:r>
              <a:rPr lang="en-US" dirty="0"/>
              <a:t>rulemaking, or amendment of the Compact or these Bylaws. The executive committee shall be composed of all officers of the Commission and the chairperson of each committee established as provided in Section 2 of this Article. The immediate past chairperson of the Commission shall also serve as an ex-officio member of the executive committee for a term of one year. The procedures, duties, budget, and tenure of such an executive committee shall be determined by the Commission. </a:t>
            </a:r>
            <a:r>
              <a:rPr lang="en-US" b="1" i="1" dirty="0">
                <a:highlight>
                  <a:srgbClr val="FFFF00"/>
                </a:highlight>
              </a:rPr>
              <a:t>Policies approved by the executive committee shall be ratified by the full Commission at the next Commission meeting before becoming effective.  </a:t>
            </a:r>
            <a:r>
              <a:rPr lang="en-US" dirty="0"/>
              <a:t>The power of such an executive committee to act on behalf of the Commission shall at all times be subject to any limitations imposed by the Compact. The executive committee is subject to the requirements of Article VI of these Bylaws. </a:t>
            </a:r>
          </a:p>
        </p:txBody>
      </p:sp>
    </p:spTree>
    <p:extLst>
      <p:ext uri="{BB962C8B-B14F-4D97-AF65-F5344CB8AC3E}">
        <p14:creationId xmlns:p14="http://schemas.microsoft.com/office/powerpoint/2010/main" val="33815483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78C49-E5E3-3E1B-F748-C519A127DF50}"/>
              </a:ext>
            </a:extLst>
          </p:cNvPr>
          <p:cNvSpPr>
            <a:spLocks noGrp="1"/>
          </p:cNvSpPr>
          <p:nvPr>
            <p:ph type="title"/>
          </p:nvPr>
        </p:nvSpPr>
        <p:spPr>
          <a:xfrm>
            <a:off x="1484310" y="73404"/>
            <a:ext cx="10018713" cy="1268835"/>
          </a:xfrm>
        </p:spPr>
        <p:txBody>
          <a:bodyPr>
            <a:normAutofit/>
          </a:bodyPr>
          <a:lstStyle/>
          <a:p>
            <a:r>
              <a:rPr lang="en-US" dirty="0"/>
              <a:t>Bylaws Article VII – COMMITTEES - Cont.</a:t>
            </a:r>
          </a:p>
        </p:txBody>
      </p:sp>
      <p:sp>
        <p:nvSpPr>
          <p:cNvPr id="3" name="Content Placeholder 2">
            <a:extLst>
              <a:ext uri="{FF2B5EF4-FFF2-40B4-BE49-F238E27FC236}">
                <a16:creationId xmlns:a16="http://schemas.microsoft.com/office/drawing/2014/main" id="{3CA44030-C149-DC00-2AD4-030BD06EC4DD}"/>
              </a:ext>
            </a:extLst>
          </p:cNvPr>
          <p:cNvSpPr>
            <a:spLocks noGrp="1"/>
          </p:cNvSpPr>
          <p:nvPr>
            <p:ph idx="1"/>
          </p:nvPr>
        </p:nvSpPr>
        <p:spPr>
          <a:xfrm>
            <a:off x="1484310" y="1342239"/>
            <a:ext cx="10018713" cy="4521666"/>
          </a:xfrm>
        </p:spPr>
        <p:txBody>
          <a:bodyPr>
            <a:normAutofit fontScale="25000" lnSpcReduction="20000"/>
          </a:bodyPr>
          <a:lstStyle/>
          <a:p>
            <a:pPr marL="0" indent="0" rtl="0">
              <a:spcBef>
                <a:spcPts val="0"/>
              </a:spcBef>
              <a:spcAft>
                <a:spcPts val="0"/>
              </a:spcAft>
              <a:buNone/>
            </a:pPr>
            <a:r>
              <a:rPr lang="en-US" sz="8000" b="0" i="0" u="none" strike="noStrike" dirty="0">
                <a:solidFill>
                  <a:srgbClr val="000000"/>
                </a:solidFill>
                <a:effectLst/>
              </a:rPr>
              <a:t>Section 2. Committees </a:t>
            </a:r>
          </a:p>
          <a:p>
            <a:pPr marL="0" indent="0" rtl="0">
              <a:spcBef>
                <a:spcPts val="0"/>
              </a:spcBef>
              <a:spcAft>
                <a:spcPts val="0"/>
              </a:spcAft>
              <a:buNone/>
            </a:pPr>
            <a:endParaRPr lang="en-US" sz="8000" b="0" i="0" u="none" strike="noStrike" dirty="0">
              <a:solidFill>
                <a:srgbClr val="000000"/>
              </a:solidFill>
              <a:effectLst/>
            </a:endParaRPr>
          </a:p>
          <a:p>
            <a:pPr marL="0" indent="0" rtl="0">
              <a:spcBef>
                <a:spcPts val="0"/>
              </a:spcBef>
              <a:spcAft>
                <a:spcPts val="0"/>
              </a:spcAft>
              <a:buNone/>
            </a:pPr>
            <a:r>
              <a:rPr lang="en-US" sz="8000" b="0" i="0" u="none" strike="noStrike" dirty="0">
                <a:solidFill>
                  <a:srgbClr val="000000"/>
                </a:solidFill>
                <a:effectLst/>
              </a:rPr>
              <a:t>The Commission may establish Committees as it deems necessary to advise it concerning the fulfillment of its objectives, which may include, but not be limited to a Budget Committee, Communications Committee, </a:t>
            </a:r>
            <a:r>
              <a:rPr lang="en-US" sz="8000" b="1" i="1" dirty="0">
                <a:solidFill>
                  <a:srgbClr val="000000"/>
                </a:solidFill>
                <a:highlight>
                  <a:srgbClr val="FFFF00"/>
                </a:highlight>
              </a:rPr>
              <a:t>Nominating Committee,</a:t>
            </a:r>
            <a:r>
              <a:rPr lang="en-US" sz="8000" b="1" i="1" dirty="0">
                <a:solidFill>
                  <a:srgbClr val="000000"/>
                </a:solidFill>
              </a:rPr>
              <a:t> </a:t>
            </a:r>
            <a:r>
              <a:rPr lang="en-US" sz="8000" b="0" i="0" u="none" strike="noStrike" dirty="0">
                <a:solidFill>
                  <a:srgbClr val="000000"/>
                </a:solidFill>
                <a:effectLst/>
              </a:rPr>
              <a:t>Personnel Committee, Rules &amp; Administrative Procedures Committee, and Technology Committee. </a:t>
            </a:r>
            <a:r>
              <a:rPr lang="en-US" sz="8000" b="1" i="1" u="none" strike="noStrike" dirty="0">
                <a:solidFill>
                  <a:srgbClr val="000000"/>
                </a:solidFill>
                <a:effectLst/>
              </a:rPr>
              <a:t> </a:t>
            </a:r>
            <a:r>
              <a:rPr lang="en-US" sz="8000" b="1" i="1" u="none" strike="noStrike" dirty="0">
                <a:solidFill>
                  <a:srgbClr val="000000"/>
                </a:solidFill>
                <a:effectLst/>
                <a:highlight>
                  <a:srgbClr val="FFFF00"/>
                </a:highlight>
              </a:rPr>
              <a:t>A Nominating Committee shall be composed of five Commissioners not currently serving on the executive committee and shall be elected by the full voting membership of the Commission.  </a:t>
            </a:r>
            <a:r>
              <a:rPr lang="en-US" sz="8000" b="0" i="0" u="none" strike="noStrike" dirty="0">
                <a:solidFill>
                  <a:srgbClr val="000000"/>
                </a:solidFill>
                <a:effectLst/>
              </a:rPr>
              <a:t>The procedures, duties, budget, and tenure of such committees shall be determined by the Commission. The chairperson of the Commission shall appoint the chair of each established committee and establish the composition of each committee, except that the Treasurer shall serve as the chair of the Budget Committee </a:t>
            </a:r>
            <a:r>
              <a:rPr lang="en-US" sz="8000" b="1" i="1" u="none" strike="noStrike" dirty="0">
                <a:solidFill>
                  <a:srgbClr val="000000"/>
                </a:solidFill>
                <a:effectLst/>
                <a:highlight>
                  <a:srgbClr val="FFFF00"/>
                </a:highlight>
              </a:rPr>
              <a:t>and the chairperson shall not appoint the chair or any members to the Nominating Committee</a:t>
            </a:r>
            <a:r>
              <a:rPr lang="en-US" sz="8000" b="0" i="0" u="none" strike="noStrike" dirty="0">
                <a:solidFill>
                  <a:srgbClr val="000000"/>
                </a:solidFill>
                <a:effectLst/>
                <a:highlight>
                  <a:srgbClr val="FFFF00"/>
                </a:highlight>
              </a:rPr>
              <a:t>. </a:t>
            </a:r>
            <a:r>
              <a:rPr lang="en-US" sz="8000" b="1" i="1" u="none" dirty="0">
                <a:solidFill>
                  <a:srgbClr val="000000"/>
                </a:solidFill>
                <a:effectLst/>
                <a:highlight>
                  <a:srgbClr val="FFFF00"/>
                </a:highlight>
              </a:rPr>
              <a:t>T</a:t>
            </a:r>
            <a:r>
              <a:rPr lang="en-US" sz="8000" b="1" i="1" u="none" strike="noStrike" dirty="0">
                <a:solidFill>
                  <a:srgbClr val="000000"/>
                </a:solidFill>
                <a:effectLst/>
                <a:highlight>
                  <a:srgbClr val="FFFF00"/>
                </a:highlight>
              </a:rPr>
              <a:t>he chairperson may not remove a member from a committee without due cause</a:t>
            </a:r>
            <a:r>
              <a:rPr lang="en-US" sz="8000" b="0" i="0" u="none" strike="noStrike" dirty="0">
                <a:solidFill>
                  <a:srgbClr val="000000"/>
                </a:solidFill>
                <a:effectLst/>
                <a:highlight>
                  <a:srgbClr val="FFFF00"/>
                </a:highlight>
              </a:rPr>
              <a:t>. </a:t>
            </a:r>
            <a:r>
              <a:rPr lang="en-US" sz="8000" b="0" i="0" u="none" strike="noStrike" dirty="0">
                <a:solidFill>
                  <a:srgbClr val="000000"/>
                </a:solidFill>
                <a:effectLst/>
              </a:rPr>
              <a:t>The chairperson, vice-chairperson, and executive director of the commission shall be considered ex-officio members of each established committee </a:t>
            </a:r>
            <a:r>
              <a:rPr lang="en-US" sz="8000" b="1" i="1" u="none" strike="noStrike" dirty="0">
                <a:solidFill>
                  <a:srgbClr val="000000"/>
                </a:solidFill>
                <a:effectLst/>
                <a:highlight>
                  <a:srgbClr val="FFFF00"/>
                </a:highlight>
              </a:rPr>
              <a:t>except the Nominating Committee</a:t>
            </a:r>
            <a:r>
              <a:rPr lang="en-US" sz="8000" b="0" i="0" u="none" strike="noStrike" dirty="0">
                <a:solidFill>
                  <a:srgbClr val="000000"/>
                </a:solidFill>
                <a:effectLst/>
              </a:rPr>
              <a:t>. The Commission may dissolve any committee it determines is no longer needed. These committees are not subject to the requirements of Article VI of these Bylaws.</a:t>
            </a:r>
            <a:endParaRPr lang="en-US" sz="8000" b="0" dirty="0">
              <a:effectLst/>
            </a:endParaRPr>
          </a:p>
          <a:p>
            <a:pPr marL="0" indent="0">
              <a:buNone/>
            </a:pPr>
            <a:br>
              <a:rPr lang="en-US" dirty="0"/>
            </a:br>
            <a:endParaRPr lang="en-US" dirty="0"/>
          </a:p>
        </p:txBody>
      </p:sp>
    </p:spTree>
    <p:extLst>
      <p:ext uri="{BB962C8B-B14F-4D97-AF65-F5344CB8AC3E}">
        <p14:creationId xmlns:p14="http://schemas.microsoft.com/office/powerpoint/2010/main" val="25018521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Cambria">
      <a:maj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TM03457496[[fn=Parallax]]</Template>
  <TotalTime>8280</TotalTime>
  <Words>573</Words>
  <Application>Microsoft Office PowerPoint</Application>
  <PresentationFormat>Widescreen</PresentationFormat>
  <Paragraphs>14</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Cambria</vt:lpstr>
      <vt:lpstr>Century Schoolbook</vt:lpstr>
      <vt:lpstr>Parallax</vt:lpstr>
      <vt:lpstr>Presentation to the Interstate Medical Compact Commission</vt:lpstr>
      <vt:lpstr>Bylaws Article III – OFFICERS</vt:lpstr>
      <vt:lpstr>Bylaws Article VII - COMMITTEES</vt:lpstr>
      <vt:lpstr>Bylaws Article VII – COMMITTEES - Cont.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Policies on Policies</dc:title>
  <dc:creator>David Finkler</dc:creator>
  <cp:lastModifiedBy>David Finkler</cp:lastModifiedBy>
  <cp:revision>35</cp:revision>
  <dcterms:created xsi:type="dcterms:W3CDTF">2023-11-01T15:36:20Z</dcterms:created>
  <dcterms:modified xsi:type="dcterms:W3CDTF">2023-11-13T18:54:56Z</dcterms:modified>
</cp:coreProperties>
</file>