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7" r:id="rId1"/>
  </p:sldMasterIdLst>
  <p:sldIdLst>
    <p:sldId id="284" r:id="rId2"/>
    <p:sldId id="256" r:id="rId3"/>
    <p:sldId id="262" r:id="rId4"/>
    <p:sldId id="263" r:id="rId5"/>
    <p:sldId id="285" r:id="rId6"/>
    <p:sldId id="264" r:id="rId7"/>
    <p:sldId id="282" r:id="rId8"/>
    <p:sldId id="267" r:id="rId9"/>
    <p:sldId id="268" r:id="rId10"/>
    <p:sldId id="283"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4660"/>
  </p:normalViewPr>
  <p:slideViewPr>
    <p:cSldViewPr snapToGrid="0">
      <p:cViewPr varScale="1">
        <p:scale>
          <a:sx n="41" d="100"/>
          <a:sy n="41" d="100"/>
        </p:scale>
        <p:origin x="80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73129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134435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638323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4069951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913162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202437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448548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638393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38364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93260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104256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297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48310-162D-41A1-A06D-94C70666A672}"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36405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D48310-162D-41A1-A06D-94C70666A672}"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76748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48310-162D-41A1-A06D-94C70666A672}"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156233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413301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61630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D48310-162D-41A1-A06D-94C70666A672}" type="datetimeFigureOut">
              <a:rPr lang="en-US" smtClean="0"/>
              <a:t>11/13/2023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392F3B-D19A-43D5-A157-829C397103B2}" type="slidenum">
              <a:rPr lang="en-US" smtClean="0"/>
              <a:t>‹#›</a:t>
            </a:fld>
            <a:endParaRPr lang="en-US"/>
          </a:p>
        </p:txBody>
      </p:sp>
    </p:spTree>
    <p:extLst>
      <p:ext uri="{BB962C8B-B14F-4D97-AF65-F5344CB8AC3E}">
        <p14:creationId xmlns:p14="http://schemas.microsoft.com/office/powerpoint/2010/main" val="1873261999"/>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 id="2147484009" r:id="rId12"/>
    <p:sldLayoutId id="2147484010" r:id="rId13"/>
    <p:sldLayoutId id="2147484011" r:id="rId14"/>
    <p:sldLayoutId id="2147484012" r:id="rId15"/>
    <p:sldLayoutId id="2147484013" r:id="rId16"/>
    <p:sldLayoutId id="214748401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58018-E475-4768-8499-BCD21E6FE087}"/>
              </a:ext>
            </a:extLst>
          </p:cNvPr>
          <p:cNvSpPr>
            <a:spLocks noGrp="1"/>
          </p:cNvSpPr>
          <p:nvPr>
            <p:ph type="ctrTitle"/>
          </p:nvPr>
        </p:nvSpPr>
        <p:spPr>
          <a:xfrm>
            <a:off x="2928401" y="310394"/>
            <a:ext cx="8574622" cy="3685874"/>
          </a:xfrm>
        </p:spPr>
        <p:txBody>
          <a:bodyPr>
            <a:normAutofit/>
          </a:bodyPr>
          <a:lstStyle/>
          <a:p>
            <a:r>
              <a:rPr lang="en-US" dirty="0"/>
              <a:t>Presentation to the Interstate Medical Compact Commission</a:t>
            </a:r>
          </a:p>
        </p:txBody>
      </p:sp>
      <p:sp>
        <p:nvSpPr>
          <p:cNvPr id="3" name="Subtitle 2">
            <a:extLst>
              <a:ext uri="{FF2B5EF4-FFF2-40B4-BE49-F238E27FC236}">
                <a16:creationId xmlns:a16="http://schemas.microsoft.com/office/drawing/2014/main" id="{47F11F1A-25EB-4402-B1ED-830B5BF6E2B9}"/>
              </a:ext>
            </a:extLst>
          </p:cNvPr>
          <p:cNvSpPr>
            <a:spLocks noGrp="1"/>
          </p:cNvSpPr>
          <p:nvPr>
            <p:ph type="subTitle" idx="1"/>
          </p:nvPr>
        </p:nvSpPr>
        <p:spPr>
          <a:xfrm>
            <a:off x="4689446" y="3996267"/>
            <a:ext cx="6813576" cy="2152864"/>
          </a:xfrm>
        </p:spPr>
        <p:txBody>
          <a:bodyPr>
            <a:normAutofit/>
          </a:bodyPr>
          <a:lstStyle/>
          <a:p>
            <a:r>
              <a:rPr lang="en-US" dirty="0"/>
              <a:t>Presented by Commissioner Christine A. </a:t>
            </a:r>
            <a:r>
              <a:rPr lang="en-US" dirty="0" err="1"/>
              <a:t>Farrelly</a:t>
            </a:r>
            <a:endParaRPr lang="en-US" dirty="0"/>
          </a:p>
          <a:p>
            <a:r>
              <a:rPr lang="en-US" dirty="0"/>
              <a:t>Executive Director, Maryland Board of Physicians</a:t>
            </a:r>
          </a:p>
          <a:p>
            <a:r>
              <a:rPr lang="en-US" dirty="0"/>
              <a:t>November 14, 2023</a:t>
            </a:r>
          </a:p>
          <a:p>
            <a:endParaRPr lang="en-US" dirty="0"/>
          </a:p>
        </p:txBody>
      </p:sp>
    </p:spTree>
    <p:extLst>
      <p:ext uri="{BB962C8B-B14F-4D97-AF65-F5344CB8AC3E}">
        <p14:creationId xmlns:p14="http://schemas.microsoft.com/office/powerpoint/2010/main" val="539452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E350-921B-BEB1-DEC1-170C012E733D}"/>
              </a:ext>
            </a:extLst>
          </p:cNvPr>
          <p:cNvSpPr>
            <a:spLocks noGrp="1"/>
          </p:cNvSpPr>
          <p:nvPr>
            <p:ph type="ctrTitle"/>
          </p:nvPr>
        </p:nvSpPr>
        <p:spPr/>
        <p:txBody>
          <a:bodyPr>
            <a:normAutofit fontScale="90000"/>
          </a:bodyPr>
          <a:lstStyle/>
          <a:p>
            <a:r>
              <a:rPr lang="en-US" dirty="0">
                <a:highlight>
                  <a:srgbClr val="FFFF00"/>
                </a:highlight>
              </a:rPr>
              <a:t>NEW POLICY</a:t>
            </a:r>
            <a:br>
              <a:rPr lang="en-US" dirty="0">
                <a:highlight>
                  <a:srgbClr val="FFFF00"/>
                </a:highlight>
              </a:rPr>
            </a:br>
            <a:r>
              <a:rPr lang="en-US" dirty="0">
                <a:highlight>
                  <a:srgbClr val="FFFF00"/>
                </a:highlight>
              </a:rPr>
              <a:t>#13 Policies on Transparency</a:t>
            </a:r>
          </a:p>
        </p:txBody>
      </p:sp>
      <p:sp>
        <p:nvSpPr>
          <p:cNvPr id="3" name="Subtitle 2">
            <a:extLst>
              <a:ext uri="{FF2B5EF4-FFF2-40B4-BE49-F238E27FC236}">
                <a16:creationId xmlns:a16="http://schemas.microsoft.com/office/drawing/2014/main" id="{CE72562B-8785-708B-C65A-0EC9AA24BC80}"/>
              </a:ext>
            </a:extLst>
          </p:cNvPr>
          <p:cNvSpPr>
            <a:spLocks noGrp="1"/>
          </p:cNvSpPr>
          <p:nvPr>
            <p:ph type="subTitle" idx="1"/>
          </p:nvPr>
        </p:nvSpPr>
        <p:spPr/>
        <p:txBody>
          <a:bodyPr>
            <a:normAutofit/>
          </a:bodyPr>
          <a:lstStyle/>
          <a:p>
            <a:r>
              <a:rPr lang="en-US" dirty="0"/>
              <a:t>Maryland Goal: Empower Commissioners to Participate or Observe All Commission Meetings and Enhance Openness and Transparency to the Public</a:t>
            </a:r>
          </a:p>
        </p:txBody>
      </p:sp>
    </p:spTree>
    <p:extLst>
      <p:ext uri="{BB962C8B-B14F-4D97-AF65-F5344CB8AC3E}">
        <p14:creationId xmlns:p14="http://schemas.microsoft.com/office/powerpoint/2010/main" val="48195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7C327-67F2-5E2E-5C3F-19BFCA3AC65E}"/>
              </a:ext>
            </a:extLst>
          </p:cNvPr>
          <p:cNvSpPr>
            <a:spLocks noGrp="1"/>
          </p:cNvSpPr>
          <p:nvPr>
            <p:ph type="title"/>
          </p:nvPr>
        </p:nvSpPr>
        <p:spPr>
          <a:xfrm>
            <a:off x="1568201" y="216018"/>
            <a:ext cx="10018713" cy="1143000"/>
          </a:xfrm>
        </p:spPr>
        <p:txBody>
          <a:bodyPr/>
          <a:lstStyle/>
          <a:p>
            <a:r>
              <a:rPr lang="en-US" dirty="0">
                <a:highlight>
                  <a:srgbClr val="FFFF00"/>
                </a:highlight>
              </a:rPr>
              <a:t>#13 – Policy on Transparency</a:t>
            </a:r>
          </a:p>
        </p:txBody>
      </p:sp>
      <p:sp>
        <p:nvSpPr>
          <p:cNvPr id="3" name="Content Placeholder 2">
            <a:extLst>
              <a:ext uri="{FF2B5EF4-FFF2-40B4-BE49-F238E27FC236}">
                <a16:creationId xmlns:a16="http://schemas.microsoft.com/office/drawing/2014/main" id="{45EA5AB5-4C34-4709-E525-C189F99BD934}"/>
              </a:ext>
            </a:extLst>
          </p:cNvPr>
          <p:cNvSpPr>
            <a:spLocks noGrp="1"/>
          </p:cNvSpPr>
          <p:nvPr>
            <p:ph idx="1"/>
          </p:nvPr>
        </p:nvSpPr>
        <p:spPr>
          <a:xfrm>
            <a:off x="1484310" y="2306973"/>
            <a:ext cx="10018713" cy="3484228"/>
          </a:xfrm>
        </p:spPr>
        <p:txBody>
          <a:bodyPr>
            <a:normAutofit fontScale="25000" lnSpcReduction="20000"/>
          </a:bodyPr>
          <a:lstStyle/>
          <a:p>
            <a:pPr marL="0" indent="0" rtl="0" fontAlgn="base">
              <a:spcBef>
                <a:spcPts val="0"/>
              </a:spcBef>
              <a:spcAft>
                <a:spcPts val="0"/>
              </a:spcAft>
              <a:buNone/>
            </a:pPr>
            <a:r>
              <a:rPr lang="en-US" sz="10000" dirty="0">
                <a:solidFill>
                  <a:srgbClr val="000000"/>
                </a:solidFill>
                <a:highlight>
                  <a:srgbClr val="FFFF00"/>
                </a:highlight>
              </a:rPr>
              <a:t>I. </a:t>
            </a:r>
            <a:r>
              <a:rPr lang="en-US" sz="10000" b="0" i="0" u="none" strike="noStrike" dirty="0">
                <a:solidFill>
                  <a:srgbClr val="000000"/>
                </a:solidFill>
                <a:effectLst/>
                <a:highlight>
                  <a:srgbClr val="FFFF00"/>
                </a:highlight>
              </a:rPr>
              <a:t>Policy Statement </a:t>
            </a:r>
          </a:p>
          <a:p>
            <a:pPr marL="0" indent="0" rtl="0">
              <a:spcBef>
                <a:spcPts val="0"/>
              </a:spcBef>
              <a:spcAft>
                <a:spcPts val="0"/>
              </a:spcAft>
              <a:buNone/>
            </a:pPr>
            <a:br>
              <a:rPr lang="en-US" sz="10000" b="0" dirty="0">
                <a:effectLst/>
                <a:highlight>
                  <a:srgbClr val="FFFF00"/>
                </a:highlight>
              </a:rPr>
            </a:br>
            <a:r>
              <a:rPr lang="en-US" sz="9600" b="0" i="0" u="none" strike="noStrike" dirty="0">
                <a:solidFill>
                  <a:srgbClr val="000000"/>
                </a:solidFill>
                <a:effectLst/>
                <a:highlight>
                  <a:srgbClr val="FFFF00"/>
                </a:highlight>
              </a:rPr>
              <a:t>This policy is established to assure transparency.  The Commission is a public body.  The executive committee is acting on behalf of all commissioners because of the impracticality of the Commission meeting every month.  No Commissioner should be excluded from a meeting that is in the name of the commission and the more accessibility to the public meetings the more accountability of the institution will be.</a:t>
            </a:r>
            <a:endParaRPr lang="en-US" sz="9600" b="0" dirty="0">
              <a:effectLst/>
              <a:highlight>
                <a:srgbClr val="FFFF00"/>
              </a:highlight>
            </a:endParaRPr>
          </a:p>
          <a:p>
            <a:pPr marL="0" indent="0" rtl="0" fontAlgn="base">
              <a:spcBef>
                <a:spcPts val="0"/>
              </a:spcBef>
              <a:spcAft>
                <a:spcPts val="0"/>
              </a:spcAft>
              <a:buNone/>
            </a:pPr>
            <a:endParaRPr lang="en-US" sz="9600" b="0" i="0" u="none" strike="noStrike" dirty="0">
              <a:solidFill>
                <a:srgbClr val="000000"/>
              </a:solidFill>
              <a:effectLst/>
              <a:highlight>
                <a:srgbClr val="FFFF00"/>
              </a:highlight>
            </a:endParaRPr>
          </a:p>
          <a:p>
            <a:pPr marL="0" indent="0" rtl="0" fontAlgn="base">
              <a:spcBef>
                <a:spcPts val="0"/>
              </a:spcBef>
              <a:spcAft>
                <a:spcPts val="0"/>
              </a:spcAft>
              <a:buNone/>
            </a:pPr>
            <a:r>
              <a:rPr lang="en-US" sz="9600" dirty="0">
                <a:solidFill>
                  <a:srgbClr val="000000"/>
                </a:solidFill>
                <a:highlight>
                  <a:srgbClr val="FFFF00"/>
                </a:highlight>
              </a:rPr>
              <a:t>II. </a:t>
            </a:r>
            <a:r>
              <a:rPr lang="en-US" sz="9600" b="0" i="0" u="none" strike="noStrike" dirty="0">
                <a:solidFill>
                  <a:srgbClr val="000000"/>
                </a:solidFill>
                <a:effectLst/>
                <a:highlight>
                  <a:srgbClr val="FFFF00"/>
                </a:highlight>
              </a:rPr>
              <a:t>Purpose</a:t>
            </a:r>
          </a:p>
          <a:p>
            <a:pPr marL="0" indent="0" rtl="0">
              <a:spcBef>
                <a:spcPts val="0"/>
              </a:spcBef>
              <a:spcAft>
                <a:spcPts val="0"/>
              </a:spcAft>
              <a:buNone/>
            </a:pPr>
            <a:br>
              <a:rPr lang="en-US" sz="9600" b="0" dirty="0">
                <a:effectLst/>
                <a:highlight>
                  <a:srgbClr val="FFFF00"/>
                </a:highlight>
              </a:rPr>
            </a:br>
            <a:r>
              <a:rPr lang="en-US" sz="9600" b="0" i="0" u="none" strike="noStrike" dirty="0">
                <a:solidFill>
                  <a:srgbClr val="000000"/>
                </a:solidFill>
                <a:effectLst/>
                <a:highlight>
                  <a:srgbClr val="FFFF00"/>
                </a:highlight>
              </a:rPr>
              <a:t>The purpose of this policy is to promote transparency by allowing rank-and-file commissioners to observe, but not vote, during Executive Committee closed sessions and by allowing recordings so that commissioners and members of the public may view the meetings if they are unable to attend a meeting.</a:t>
            </a:r>
            <a:endParaRPr lang="en-US" sz="9600" b="0" dirty="0">
              <a:effectLst/>
              <a:highlight>
                <a:srgbClr val="FFFF00"/>
              </a:highlight>
            </a:endParaRPr>
          </a:p>
          <a:p>
            <a:pPr marL="0" indent="0">
              <a:buNone/>
            </a:pPr>
            <a:br>
              <a:rPr lang="en-US" sz="9600" dirty="0"/>
            </a:br>
            <a:endParaRPr lang="en-US" sz="9600" dirty="0"/>
          </a:p>
        </p:txBody>
      </p:sp>
    </p:spTree>
    <p:extLst>
      <p:ext uri="{BB962C8B-B14F-4D97-AF65-F5344CB8AC3E}">
        <p14:creationId xmlns:p14="http://schemas.microsoft.com/office/powerpoint/2010/main" val="2869227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C35A6-77D7-DAFC-09E4-7B8A700F0BB4}"/>
              </a:ext>
            </a:extLst>
          </p:cNvPr>
          <p:cNvSpPr>
            <a:spLocks noGrp="1"/>
          </p:cNvSpPr>
          <p:nvPr>
            <p:ph type="title"/>
          </p:nvPr>
        </p:nvSpPr>
        <p:spPr>
          <a:xfrm>
            <a:off x="1484311" y="285226"/>
            <a:ext cx="10018713" cy="1317071"/>
          </a:xfrm>
        </p:spPr>
        <p:txBody>
          <a:bodyPr>
            <a:normAutofit/>
          </a:bodyPr>
          <a:lstStyle/>
          <a:p>
            <a:r>
              <a:rPr lang="en-US" dirty="0"/>
              <a:t>#13 – Policy on Transparency Cont.</a:t>
            </a:r>
          </a:p>
        </p:txBody>
      </p:sp>
      <p:sp>
        <p:nvSpPr>
          <p:cNvPr id="3" name="Content Placeholder 2">
            <a:extLst>
              <a:ext uri="{FF2B5EF4-FFF2-40B4-BE49-F238E27FC236}">
                <a16:creationId xmlns:a16="http://schemas.microsoft.com/office/drawing/2014/main" id="{895110CA-A7EC-5007-1C95-880BDB926F91}"/>
              </a:ext>
            </a:extLst>
          </p:cNvPr>
          <p:cNvSpPr>
            <a:spLocks noGrp="1"/>
          </p:cNvSpPr>
          <p:nvPr>
            <p:ph idx="1"/>
          </p:nvPr>
        </p:nvSpPr>
        <p:spPr>
          <a:xfrm>
            <a:off x="1484310" y="1602297"/>
            <a:ext cx="10018713" cy="4295164"/>
          </a:xfrm>
        </p:spPr>
        <p:txBody>
          <a:bodyPr>
            <a:normAutofit fontScale="47500" lnSpcReduction="20000"/>
          </a:bodyPr>
          <a:lstStyle/>
          <a:p>
            <a:pPr marL="0" indent="0" rtl="0">
              <a:spcBef>
                <a:spcPts val="0"/>
              </a:spcBef>
              <a:spcAft>
                <a:spcPts val="0"/>
              </a:spcAft>
              <a:buNone/>
            </a:pPr>
            <a:endParaRPr lang="en-US" sz="2500" b="0" i="0" u="none" strike="noStrike" dirty="0">
              <a:solidFill>
                <a:srgbClr val="000000"/>
              </a:solidFill>
              <a:effectLst/>
            </a:endParaRPr>
          </a:p>
          <a:p>
            <a:pPr marL="0" indent="0" rtl="0">
              <a:spcBef>
                <a:spcPts val="0"/>
              </a:spcBef>
              <a:spcAft>
                <a:spcPts val="0"/>
              </a:spcAft>
              <a:buNone/>
            </a:pPr>
            <a:r>
              <a:rPr lang="en-US" sz="3800" b="0" i="0" u="none" strike="noStrike" dirty="0">
                <a:solidFill>
                  <a:srgbClr val="000000"/>
                </a:solidFill>
                <a:effectLst/>
                <a:highlight>
                  <a:srgbClr val="FFFF00"/>
                </a:highlight>
              </a:rPr>
              <a:t>III. Requirements</a:t>
            </a:r>
          </a:p>
          <a:p>
            <a:pPr marL="0" indent="0" rtl="0">
              <a:spcBef>
                <a:spcPts val="0"/>
              </a:spcBef>
              <a:spcAft>
                <a:spcPts val="0"/>
              </a:spcAft>
              <a:buNone/>
            </a:pPr>
            <a:endParaRPr lang="en-US" sz="3800" b="0" dirty="0">
              <a:effectLst/>
              <a:highlight>
                <a:srgbClr val="FFFF00"/>
              </a:highlight>
            </a:endParaRPr>
          </a:p>
          <a:p>
            <a:pPr marL="0" indent="0" rtl="0" fontAlgn="base">
              <a:spcBef>
                <a:spcPts val="0"/>
              </a:spcBef>
              <a:spcAft>
                <a:spcPts val="0"/>
              </a:spcAft>
              <a:buNone/>
            </a:pPr>
            <a:r>
              <a:rPr lang="en-US" sz="3800" b="0" i="0" u="none" strike="noStrike" dirty="0">
                <a:solidFill>
                  <a:srgbClr val="000000"/>
                </a:solidFill>
                <a:effectLst/>
                <a:highlight>
                  <a:srgbClr val="FFFF00"/>
                </a:highlight>
              </a:rPr>
              <a:t>A. No commission member shall be excluded from closed session unless there is a documented recusal or conflict of interest.</a:t>
            </a:r>
          </a:p>
          <a:p>
            <a:pPr marL="0" indent="0" rtl="0" fontAlgn="base">
              <a:spcBef>
                <a:spcPts val="0"/>
              </a:spcBef>
              <a:spcAft>
                <a:spcPts val="0"/>
              </a:spcAft>
              <a:buNone/>
            </a:pPr>
            <a:endParaRPr lang="en-US" sz="3800" b="0" i="0" u="none" strike="noStrike" dirty="0">
              <a:solidFill>
                <a:srgbClr val="000000"/>
              </a:solidFill>
              <a:effectLst/>
              <a:highlight>
                <a:srgbClr val="FFFF00"/>
              </a:highlight>
            </a:endParaRPr>
          </a:p>
          <a:p>
            <a:pPr marL="0" indent="0" rtl="0" fontAlgn="base">
              <a:spcBef>
                <a:spcPts val="0"/>
              </a:spcBef>
              <a:spcAft>
                <a:spcPts val="0"/>
              </a:spcAft>
              <a:buNone/>
            </a:pPr>
            <a:r>
              <a:rPr lang="en-US" sz="3800" b="0" i="0" u="none" strike="noStrike" dirty="0">
                <a:solidFill>
                  <a:srgbClr val="000000"/>
                </a:solidFill>
                <a:effectLst/>
                <a:highlight>
                  <a:srgbClr val="FFFF00"/>
                </a:highlight>
              </a:rPr>
              <a:t>B. All Commission, Executive Committee, and other Committee meetings shall be recorded and kept for a minimum of one year.  This includes both open and closed-session meetings. </a:t>
            </a:r>
          </a:p>
          <a:p>
            <a:pPr marL="0" indent="0" rtl="0" fontAlgn="base">
              <a:spcBef>
                <a:spcPts val="0"/>
              </a:spcBef>
              <a:spcAft>
                <a:spcPts val="0"/>
              </a:spcAft>
              <a:buNone/>
            </a:pPr>
            <a:endParaRPr lang="en-US" sz="3800" b="0" i="0" u="none" strike="noStrike" dirty="0">
              <a:solidFill>
                <a:srgbClr val="000000"/>
              </a:solidFill>
              <a:effectLst/>
              <a:highlight>
                <a:srgbClr val="FFFF00"/>
              </a:highlight>
            </a:endParaRPr>
          </a:p>
          <a:p>
            <a:pPr marL="0" indent="0" rtl="0" fontAlgn="base">
              <a:spcBef>
                <a:spcPts val="0"/>
              </a:spcBef>
              <a:spcAft>
                <a:spcPts val="0"/>
              </a:spcAft>
              <a:buNone/>
            </a:pPr>
            <a:r>
              <a:rPr lang="en-US" sz="3800" b="0" i="0" u="none" strike="noStrike" dirty="0">
                <a:solidFill>
                  <a:srgbClr val="000000"/>
                </a:solidFill>
                <a:effectLst/>
                <a:highlight>
                  <a:srgbClr val="FFFF00"/>
                </a:highlight>
              </a:rPr>
              <a:t>C. Commission members are entitled to attend and participate in all established committees.  Commission members are not entitled to make motions or vote on matters before a committee they are not a member of.</a:t>
            </a:r>
          </a:p>
          <a:p>
            <a:pPr marL="0" indent="0" rtl="0" fontAlgn="base">
              <a:spcBef>
                <a:spcPts val="0"/>
              </a:spcBef>
              <a:spcAft>
                <a:spcPts val="0"/>
              </a:spcAft>
              <a:buNone/>
            </a:pPr>
            <a:endParaRPr lang="en-US" sz="3800" b="0" i="0" u="none" strike="noStrike" dirty="0">
              <a:solidFill>
                <a:srgbClr val="000000"/>
              </a:solidFill>
              <a:effectLst/>
              <a:highlight>
                <a:srgbClr val="FFFF00"/>
              </a:highlight>
            </a:endParaRPr>
          </a:p>
          <a:p>
            <a:pPr marL="0" indent="0" rtl="0" fontAlgn="base">
              <a:spcBef>
                <a:spcPts val="0"/>
              </a:spcBef>
              <a:spcAft>
                <a:spcPts val="0"/>
              </a:spcAft>
              <a:buNone/>
            </a:pPr>
            <a:r>
              <a:rPr lang="en-US" sz="3800" b="0" i="0" u="none" strike="noStrike" dirty="0">
                <a:solidFill>
                  <a:srgbClr val="000000"/>
                </a:solidFill>
                <a:effectLst/>
                <a:highlight>
                  <a:srgbClr val="FFFF00"/>
                </a:highlight>
              </a:rPr>
              <a:t>D. All reports from </a:t>
            </a:r>
            <a:r>
              <a:rPr lang="en-US" sz="3800" b="0" i="1" u="none" strike="noStrike" dirty="0">
                <a:solidFill>
                  <a:srgbClr val="000000"/>
                </a:solidFill>
                <a:effectLst/>
                <a:highlight>
                  <a:srgbClr val="FFFF00"/>
                </a:highlight>
              </a:rPr>
              <a:t>ad hoc </a:t>
            </a:r>
            <a:r>
              <a:rPr lang="en-US" sz="3800" b="0" i="0" u="none" strike="noStrike" dirty="0">
                <a:solidFill>
                  <a:srgbClr val="000000"/>
                </a:solidFill>
                <a:effectLst/>
                <a:highlight>
                  <a:srgbClr val="FFFF00"/>
                </a:highlight>
              </a:rPr>
              <a:t>committees shall be shared with the full commission. </a:t>
            </a:r>
          </a:p>
          <a:p>
            <a:pPr marL="0" indent="0" rtl="0" fontAlgn="base">
              <a:spcBef>
                <a:spcPts val="0"/>
              </a:spcBef>
              <a:spcAft>
                <a:spcPts val="0"/>
              </a:spcAft>
              <a:buNone/>
            </a:pPr>
            <a:endParaRPr lang="en-US" sz="3800" b="0" i="0" u="none" strike="noStrike" dirty="0">
              <a:solidFill>
                <a:srgbClr val="000000"/>
              </a:solidFill>
              <a:effectLst/>
              <a:highlight>
                <a:srgbClr val="FFFF00"/>
              </a:highlight>
            </a:endParaRPr>
          </a:p>
          <a:p>
            <a:pPr marL="0" indent="0" fontAlgn="base">
              <a:spcBef>
                <a:spcPts val="0"/>
              </a:spcBef>
              <a:buNone/>
            </a:pPr>
            <a:r>
              <a:rPr lang="en-US" sz="3800" dirty="0">
                <a:highlight>
                  <a:srgbClr val="FFFF00"/>
                </a:highlight>
              </a:rPr>
              <a:t>E. </a:t>
            </a:r>
            <a:r>
              <a:rPr lang="en-US" sz="3800" i="0" u="none" dirty="0">
                <a:solidFill>
                  <a:srgbClr val="000000"/>
                </a:solidFill>
                <a:effectLst/>
                <a:highlight>
                  <a:srgbClr val="FFFF00"/>
                </a:highlight>
              </a:rPr>
              <a:t>The IMLC Executive director shall provide information to commissioners free of charge within ten business days.  Commissioners shall be provided materials from open or closed sessions, including minutes, recordings of meetings, materials considered at meetings, or any other documents requested unless the commission member has a conflict of interest as defined in Policy 2.</a:t>
            </a:r>
            <a:endParaRPr lang="en-US" sz="3800" dirty="0">
              <a:effectLst/>
              <a:highlight>
                <a:srgbClr val="FFFF00"/>
              </a:highlight>
            </a:endParaRPr>
          </a:p>
          <a:p>
            <a:pPr marL="0" indent="0" rtl="0" fontAlgn="base">
              <a:spcBef>
                <a:spcPts val="0"/>
              </a:spcBef>
              <a:spcAft>
                <a:spcPts val="0"/>
              </a:spcAft>
              <a:buNone/>
            </a:pPr>
            <a:endParaRPr lang="en-US" sz="2500" b="0" i="0" u="none" strike="noStrike" dirty="0">
              <a:solidFill>
                <a:srgbClr val="000000"/>
              </a:solidFill>
              <a:effectLst/>
            </a:endParaRPr>
          </a:p>
          <a:p>
            <a:pPr marL="0" indent="0">
              <a:buNone/>
            </a:pPr>
            <a:endParaRPr lang="en-US" dirty="0"/>
          </a:p>
        </p:txBody>
      </p:sp>
    </p:spTree>
    <p:extLst>
      <p:ext uri="{BB962C8B-B14F-4D97-AF65-F5344CB8AC3E}">
        <p14:creationId xmlns:p14="http://schemas.microsoft.com/office/powerpoint/2010/main" val="3438882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796C5-B2D4-781A-40E2-562F357B239D}"/>
              </a:ext>
            </a:extLst>
          </p:cNvPr>
          <p:cNvSpPr>
            <a:spLocks noGrp="1"/>
          </p:cNvSpPr>
          <p:nvPr>
            <p:ph type="title"/>
          </p:nvPr>
        </p:nvSpPr>
        <p:spPr/>
        <p:txBody>
          <a:bodyPr>
            <a:normAutofit/>
          </a:bodyPr>
          <a:lstStyle/>
          <a:p>
            <a:r>
              <a:rPr lang="en-US" dirty="0"/>
              <a:t>#13 – Policy on Transparency Cont.</a:t>
            </a:r>
          </a:p>
        </p:txBody>
      </p:sp>
      <p:sp>
        <p:nvSpPr>
          <p:cNvPr id="3" name="Content Placeholder 2">
            <a:extLst>
              <a:ext uri="{FF2B5EF4-FFF2-40B4-BE49-F238E27FC236}">
                <a16:creationId xmlns:a16="http://schemas.microsoft.com/office/drawing/2014/main" id="{910EAEB2-4FD5-CB54-6360-23864C67FFB1}"/>
              </a:ext>
            </a:extLst>
          </p:cNvPr>
          <p:cNvSpPr>
            <a:spLocks noGrp="1"/>
          </p:cNvSpPr>
          <p:nvPr>
            <p:ph idx="1"/>
          </p:nvPr>
        </p:nvSpPr>
        <p:spPr>
          <a:xfrm>
            <a:off x="1484310" y="2046915"/>
            <a:ext cx="10018713" cy="3744286"/>
          </a:xfrm>
        </p:spPr>
        <p:txBody>
          <a:bodyPr>
            <a:normAutofit fontScale="92500" lnSpcReduction="20000"/>
          </a:bodyPr>
          <a:lstStyle/>
          <a:p>
            <a:pPr marL="0" indent="0" rtl="0">
              <a:spcBef>
                <a:spcPts val="0"/>
              </a:spcBef>
              <a:spcAft>
                <a:spcPts val="0"/>
              </a:spcAft>
              <a:buNone/>
            </a:pPr>
            <a:r>
              <a:rPr lang="en-US" sz="3000" b="0" i="0" u="none" strike="noStrike" dirty="0">
                <a:solidFill>
                  <a:srgbClr val="000000"/>
                </a:solidFill>
                <a:effectLst/>
                <a:highlight>
                  <a:srgbClr val="FFFF00"/>
                </a:highlight>
              </a:rPr>
              <a:t>IV. Responsibility.</a:t>
            </a:r>
          </a:p>
          <a:p>
            <a:pPr marL="0" indent="0" rtl="0">
              <a:spcBef>
                <a:spcPts val="0"/>
              </a:spcBef>
              <a:spcAft>
                <a:spcPts val="0"/>
              </a:spcAft>
              <a:buNone/>
            </a:pPr>
            <a:r>
              <a:rPr lang="en-US" sz="3000" b="0" i="0" u="none" strike="noStrike" dirty="0">
                <a:solidFill>
                  <a:srgbClr val="000000"/>
                </a:solidFill>
                <a:effectLst/>
                <a:highlight>
                  <a:srgbClr val="FFFF00"/>
                </a:highlight>
              </a:rPr>
              <a:t>  </a:t>
            </a:r>
            <a:endParaRPr lang="en-US" sz="3000" b="0" dirty="0">
              <a:effectLst/>
              <a:highlight>
                <a:srgbClr val="FFFF00"/>
              </a:highlight>
            </a:endParaRPr>
          </a:p>
          <a:p>
            <a:pPr marL="0" indent="0" rtl="0">
              <a:spcBef>
                <a:spcPts val="0"/>
              </a:spcBef>
              <a:spcAft>
                <a:spcPts val="0"/>
              </a:spcAft>
              <a:buNone/>
            </a:pPr>
            <a:r>
              <a:rPr lang="en-US" sz="3000" b="0" i="0" u="none" strike="noStrike" dirty="0">
                <a:solidFill>
                  <a:srgbClr val="000000"/>
                </a:solidFill>
                <a:effectLst/>
                <a:highlight>
                  <a:srgbClr val="FFFF00"/>
                </a:highlight>
              </a:rPr>
              <a:t>The Executive Committee shall be responsible for administering this policy and ensuring that this policy is current and compliant with all applicable standards and legal requirements. The administration and maintenance of this policy shall be the responsibility of the Executive Committee, which is also authorized to act through the executive director</a:t>
            </a:r>
            <a:r>
              <a:rPr lang="en-US" sz="3000" b="0" i="0" u="none" strike="noStrike" dirty="0">
                <a:solidFill>
                  <a:srgbClr val="000000"/>
                </a:solidFill>
                <a:effectLst/>
                <a:highlight>
                  <a:srgbClr val="FFFF00"/>
                </a:highlight>
                <a:latin typeface="Arial" panose="020B0604020202020204" pitchFamily="34" charset="0"/>
              </a:rPr>
              <a:t>.</a:t>
            </a:r>
            <a:endParaRPr lang="en-US" sz="3000" b="0" dirty="0">
              <a:effectLst/>
              <a:highlight>
                <a:srgbClr val="FFFF00"/>
              </a:highlight>
            </a:endParaRPr>
          </a:p>
          <a:p>
            <a:pPr marL="0" indent="0">
              <a:buNone/>
            </a:pPr>
            <a:br>
              <a:rPr lang="en-US" sz="2500" dirty="0"/>
            </a:br>
            <a:endParaRPr lang="en-US" sz="2500" dirty="0"/>
          </a:p>
        </p:txBody>
      </p:sp>
    </p:spTree>
    <p:extLst>
      <p:ext uri="{BB962C8B-B14F-4D97-AF65-F5344CB8AC3E}">
        <p14:creationId xmlns:p14="http://schemas.microsoft.com/office/powerpoint/2010/main" val="354533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E350-921B-BEB1-DEC1-170C012E733D}"/>
              </a:ext>
            </a:extLst>
          </p:cNvPr>
          <p:cNvSpPr>
            <a:spLocks noGrp="1"/>
          </p:cNvSpPr>
          <p:nvPr>
            <p:ph type="ctrTitle"/>
          </p:nvPr>
        </p:nvSpPr>
        <p:spPr/>
        <p:txBody>
          <a:bodyPr/>
          <a:lstStyle/>
          <a:p>
            <a:r>
              <a:rPr lang="en-US" dirty="0"/>
              <a:t>#1 Policies on Policies</a:t>
            </a:r>
          </a:p>
        </p:txBody>
      </p:sp>
      <p:sp>
        <p:nvSpPr>
          <p:cNvPr id="3" name="Subtitle 2">
            <a:extLst>
              <a:ext uri="{FF2B5EF4-FFF2-40B4-BE49-F238E27FC236}">
                <a16:creationId xmlns:a16="http://schemas.microsoft.com/office/drawing/2014/main" id="{CE72562B-8785-708B-C65A-0EC9AA24BC80}"/>
              </a:ext>
            </a:extLst>
          </p:cNvPr>
          <p:cNvSpPr>
            <a:spLocks noGrp="1"/>
          </p:cNvSpPr>
          <p:nvPr>
            <p:ph type="subTitle" idx="1"/>
          </p:nvPr>
        </p:nvSpPr>
        <p:spPr/>
        <p:txBody>
          <a:bodyPr>
            <a:normAutofit/>
          </a:bodyPr>
          <a:lstStyle/>
          <a:p>
            <a:r>
              <a:rPr lang="en-US" dirty="0"/>
              <a:t>Maryland Goal: Empower Full Commission to Review and Ratify Policies and Create Audit Process to Ensure the Policies are Properly Followed</a:t>
            </a:r>
          </a:p>
        </p:txBody>
      </p:sp>
    </p:spTree>
    <p:extLst>
      <p:ext uri="{BB962C8B-B14F-4D97-AF65-F5344CB8AC3E}">
        <p14:creationId xmlns:p14="http://schemas.microsoft.com/office/powerpoint/2010/main" val="143699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7D79-88EA-208A-3515-8AD2B29A6FF9}"/>
              </a:ext>
            </a:extLst>
          </p:cNvPr>
          <p:cNvSpPr>
            <a:spLocks noGrp="1"/>
          </p:cNvSpPr>
          <p:nvPr>
            <p:ph type="title"/>
          </p:nvPr>
        </p:nvSpPr>
        <p:spPr>
          <a:xfrm>
            <a:off x="1484311" y="352338"/>
            <a:ext cx="10018713" cy="1400961"/>
          </a:xfrm>
        </p:spPr>
        <p:txBody>
          <a:bodyPr/>
          <a:lstStyle/>
          <a:p>
            <a:r>
              <a:rPr lang="en-US" dirty="0"/>
              <a:t>Policy Development</a:t>
            </a:r>
          </a:p>
        </p:txBody>
      </p:sp>
      <p:sp>
        <p:nvSpPr>
          <p:cNvPr id="3" name="Content Placeholder 2">
            <a:extLst>
              <a:ext uri="{FF2B5EF4-FFF2-40B4-BE49-F238E27FC236}">
                <a16:creationId xmlns:a16="http://schemas.microsoft.com/office/drawing/2014/main" id="{B9647837-1448-1021-6ACB-316D8326449F}"/>
              </a:ext>
            </a:extLst>
          </p:cNvPr>
          <p:cNvSpPr>
            <a:spLocks noGrp="1"/>
          </p:cNvSpPr>
          <p:nvPr>
            <p:ph idx="1"/>
          </p:nvPr>
        </p:nvSpPr>
        <p:spPr>
          <a:xfrm>
            <a:off x="1484310" y="1887523"/>
            <a:ext cx="10018713" cy="3903678"/>
          </a:xfrm>
        </p:spPr>
        <p:txBody>
          <a:bodyPr>
            <a:normAutofit/>
          </a:bodyPr>
          <a:lstStyle/>
          <a:p>
            <a:r>
              <a:rPr lang="en-US" sz="2800" b="1" i="1" u="none" strike="noStrike" dirty="0">
                <a:solidFill>
                  <a:srgbClr val="000000"/>
                </a:solidFill>
                <a:effectLst/>
              </a:rPr>
              <a:t>Policy development </a:t>
            </a:r>
            <a:r>
              <a:rPr lang="en-US" sz="2800" b="0" i="0" u="none" strike="noStrike" dirty="0">
                <a:solidFill>
                  <a:srgbClr val="000000"/>
                </a:solidFill>
                <a:effectLst/>
              </a:rPr>
              <a:t>– Commissioners or IMLC Commission committees </a:t>
            </a:r>
            <a:r>
              <a:rPr lang="en-US" sz="2800" i="0" u="none" dirty="0">
                <a:solidFill>
                  <a:srgbClr val="000000"/>
                </a:solidFill>
                <a:effectLst/>
              </a:rPr>
              <a:t>may </a:t>
            </a:r>
            <a:r>
              <a:rPr lang="en-US" sz="2800" b="0" i="0" u="none" strike="noStrike" dirty="0">
                <a:solidFill>
                  <a:srgbClr val="000000"/>
                </a:solidFill>
                <a:effectLst/>
              </a:rPr>
              <a:t>propose policy action. The</a:t>
            </a:r>
            <a:r>
              <a:rPr lang="en-US" sz="2800" b="1" i="1" u="none" strike="noStrike" dirty="0">
                <a:solidFill>
                  <a:srgbClr val="000000"/>
                </a:solidFill>
                <a:effectLst/>
              </a:rPr>
              <a:t> </a:t>
            </a:r>
            <a:r>
              <a:rPr lang="en-US" sz="2800" b="1" i="1" u="none" strike="noStrike" dirty="0">
                <a:solidFill>
                  <a:srgbClr val="000000"/>
                </a:solidFill>
                <a:effectLst/>
                <a:highlight>
                  <a:srgbClr val="FFFF00"/>
                </a:highlight>
              </a:rPr>
              <a:t>full voting membership of the</a:t>
            </a:r>
            <a:r>
              <a:rPr lang="en-US" sz="2800" b="0" i="0" u="none" strike="noStrike" dirty="0">
                <a:solidFill>
                  <a:srgbClr val="000000"/>
                </a:solidFill>
                <a:effectLst/>
                <a:highlight>
                  <a:srgbClr val="FFFF00"/>
                </a:highlight>
              </a:rPr>
              <a:t> </a:t>
            </a:r>
            <a:r>
              <a:rPr lang="en-US" sz="2800" b="0" i="0" u="none" strike="noStrike" dirty="0">
                <a:solidFill>
                  <a:srgbClr val="000000"/>
                </a:solidFill>
                <a:effectLst/>
              </a:rPr>
              <a:t>IMLC Commission will determine the need for policy action pertaining to the interpretation or application of the language and provisions of the IMLC. The </a:t>
            </a:r>
            <a:r>
              <a:rPr lang="en-US" sz="2800" b="1" i="1" u="none" strike="noStrike" dirty="0">
                <a:solidFill>
                  <a:srgbClr val="000000"/>
                </a:solidFill>
                <a:effectLst/>
                <a:highlight>
                  <a:srgbClr val="FFFF00"/>
                </a:highlight>
              </a:rPr>
              <a:t>full voting membership of the</a:t>
            </a:r>
            <a:r>
              <a:rPr lang="en-US" sz="2800" b="0" i="0" u="none" strike="noStrike" dirty="0">
                <a:solidFill>
                  <a:srgbClr val="000000"/>
                </a:solidFill>
                <a:effectLst/>
              </a:rPr>
              <a:t> IMLC Commission may delegate authority to the executive director to determine the need for policy action for the administration of the IMLC. </a:t>
            </a:r>
            <a:endParaRPr lang="en-US" b="0" dirty="0">
              <a:effectLst/>
            </a:endParaRPr>
          </a:p>
          <a:p>
            <a:endParaRPr lang="en-US" dirty="0"/>
          </a:p>
        </p:txBody>
      </p:sp>
    </p:spTree>
    <p:extLst>
      <p:ext uri="{BB962C8B-B14F-4D97-AF65-F5344CB8AC3E}">
        <p14:creationId xmlns:p14="http://schemas.microsoft.com/office/powerpoint/2010/main" val="96205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FFD81-83A2-87D3-A69F-B4902E2D49AE}"/>
              </a:ext>
            </a:extLst>
          </p:cNvPr>
          <p:cNvSpPr>
            <a:spLocks noGrp="1"/>
          </p:cNvSpPr>
          <p:nvPr>
            <p:ph type="title"/>
          </p:nvPr>
        </p:nvSpPr>
        <p:spPr>
          <a:xfrm>
            <a:off x="1484311" y="402673"/>
            <a:ext cx="10018713" cy="1359016"/>
          </a:xfrm>
        </p:spPr>
        <p:txBody>
          <a:bodyPr/>
          <a:lstStyle/>
          <a:p>
            <a:r>
              <a:rPr lang="en-US" dirty="0"/>
              <a:t>Policy Approval</a:t>
            </a:r>
          </a:p>
        </p:txBody>
      </p:sp>
      <p:sp>
        <p:nvSpPr>
          <p:cNvPr id="3" name="Content Placeholder 2">
            <a:extLst>
              <a:ext uri="{FF2B5EF4-FFF2-40B4-BE49-F238E27FC236}">
                <a16:creationId xmlns:a16="http://schemas.microsoft.com/office/drawing/2014/main" id="{D6BA06FC-3B09-A065-D9A4-59CF981957AB}"/>
              </a:ext>
            </a:extLst>
          </p:cNvPr>
          <p:cNvSpPr>
            <a:spLocks noGrp="1"/>
          </p:cNvSpPr>
          <p:nvPr>
            <p:ph idx="1"/>
          </p:nvPr>
        </p:nvSpPr>
        <p:spPr>
          <a:xfrm>
            <a:off x="1484310" y="1551963"/>
            <a:ext cx="10018713" cy="4530055"/>
          </a:xfrm>
        </p:spPr>
        <p:txBody>
          <a:bodyPr>
            <a:normAutofit/>
          </a:bodyPr>
          <a:lstStyle/>
          <a:p>
            <a:pPr marL="0" indent="0" rtl="0">
              <a:spcBef>
                <a:spcPts val="0"/>
              </a:spcBef>
              <a:spcAft>
                <a:spcPts val="0"/>
              </a:spcAft>
              <a:buNone/>
            </a:pPr>
            <a:r>
              <a:rPr lang="en-US" sz="3200" strike="sngStrike" dirty="0"/>
              <a:t>Policy approval – The authority to determine which policy action requires approval of the IMLC Commission rests with the executive committee, which shall review proposed policy action and decide to recommend it with or without amendments, return it for further study and analysis, or reject it all together. The Commission may review any approved or rejected policy and choose to vote to approve, rescind or reject such action of the executive committee.</a:t>
            </a:r>
          </a:p>
        </p:txBody>
      </p:sp>
    </p:spTree>
    <p:extLst>
      <p:ext uri="{BB962C8B-B14F-4D97-AF65-F5344CB8AC3E}">
        <p14:creationId xmlns:p14="http://schemas.microsoft.com/office/powerpoint/2010/main" val="94568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415FE-0B70-0C91-46EF-BDF69A5163A3}"/>
              </a:ext>
            </a:extLst>
          </p:cNvPr>
          <p:cNvSpPr>
            <a:spLocks noGrp="1"/>
          </p:cNvSpPr>
          <p:nvPr>
            <p:ph type="title"/>
          </p:nvPr>
        </p:nvSpPr>
        <p:spPr>
          <a:xfrm>
            <a:off x="1484311" y="234893"/>
            <a:ext cx="10018713" cy="1258348"/>
          </a:xfrm>
        </p:spPr>
        <p:txBody>
          <a:bodyPr/>
          <a:lstStyle/>
          <a:p>
            <a:r>
              <a:rPr lang="en-US" dirty="0"/>
              <a:t>Policy Approval - Continued</a:t>
            </a:r>
          </a:p>
        </p:txBody>
      </p:sp>
      <p:sp>
        <p:nvSpPr>
          <p:cNvPr id="3" name="Content Placeholder 2">
            <a:extLst>
              <a:ext uri="{FF2B5EF4-FFF2-40B4-BE49-F238E27FC236}">
                <a16:creationId xmlns:a16="http://schemas.microsoft.com/office/drawing/2014/main" id="{EE7AA0E9-FBC1-0679-9D04-D642011D074A}"/>
              </a:ext>
            </a:extLst>
          </p:cNvPr>
          <p:cNvSpPr>
            <a:spLocks noGrp="1"/>
          </p:cNvSpPr>
          <p:nvPr>
            <p:ph idx="1"/>
          </p:nvPr>
        </p:nvSpPr>
        <p:spPr>
          <a:xfrm>
            <a:off x="1484311" y="1493241"/>
            <a:ext cx="10018713" cy="4871700"/>
          </a:xfrm>
        </p:spPr>
        <p:txBody>
          <a:bodyPr>
            <a:noAutofit/>
          </a:bodyPr>
          <a:lstStyle/>
          <a:p>
            <a:pPr marL="0" indent="0" rtl="0">
              <a:spcBef>
                <a:spcPts val="0"/>
              </a:spcBef>
              <a:spcAft>
                <a:spcPts val="0"/>
              </a:spcAft>
              <a:buNone/>
            </a:pPr>
            <a:r>
              <a:rPr lang="en-US" sz="1800" b="1" i="1" u="none" strike="noStrike" dirty="0">
                <a:solidFill>
                  <a:srgbClr val="000000"/>
                </a:solidFill>
                <a:effectLst/>
                <a:highlight>
                  <a:srgbClr val="FFFF00"/>
                </a:highlight>
              </a:rPr>
              <a:t>Policy approval </a:t>
            </a:r>
            <a:r>
              <a:rPr lang="en-US" sz="1800" b="0" i="0" u="none" strike="noStrike" dirty="0">
                <a:solidFill>
                  <a:srgbClr val="000000"/>
                </a:solidFill>
                <a:effectLst/>
                <a:highlight>
                  <a:srgbClr val="FFFF00"/>
                </a:highlight>
              </a:rPr>
              <a:t>– </a:t>
            </a:r>
            <a:r>
              <a:rPr lang="en-US" sz="1800" dirty="0">
                <a:solidFill>
                  <a:srgbClr val="000000"/>
                </a:solidFill>
                <a:highlight>
                  <a:srgbClr val="FFFF00"/>
                </a:highlight>
              </a:rPr>
              <a:t>Commissioners, IMLC Commission committees, or t</a:t>
            </a:r>
            <a:r>
              <a:rPr lang="en-US" sz="1800" b="0" i="0" u="none" strike="noStrike" dirty="0">
                <a:solidFill>
                  <a:srgbClr val="000000"/>
                </a:solidFill>
                <a:effectLst/>
                <a:highlight>
                  <a:srgbClr val="FFFF00"/>
                </a:highlight>
              </a:rPr>
              <a:t>he executive committee are authorized to recommend policy actions. The full voting membership of the Commission shall review any proposed policy and choose to vote to approve, rescind, reject, or ratify the proposed policy.  A policy shall not be effective until it is adopted by a majority vote of the full voting membership of the IMLC commission. </a:t>
            </a:r>
          </a:p>
          <a:p>
            <a:pPr marL="0" indent="0" rtl="0">
              <a:spcBef>
                <a:spcPts val="0"/>
              </a:spcBef>
              <a:spcAft>
                <a:spcPts val="0"/>
              </a:spcAft>
              <a:buNone/>
            </a:pPr>
            <a:r>
              <a:rPr lang="en-US" sz="1800" b="1" i="1" dirty="0">
                <a:effectLst/>
                <a:highlight>
                  <a:srgbClr val="FFFF00"/>
                </a:highlight>
                <a:cs typeface="Arial" panose="020B0604020202020204" pitchFamily="34" charset="0"/>
              </a:rPr>
              <a:t>Emergency policy approval </a:t>
            </a:r>
            <a:r>
              <a:rPr lang="en-US" sz="1800" b="0" dirty="0">
                <a:effectLst/>
                <a:highlight>
                  <a:srgbClr val="FFFF00"/>
                </a:highlight>
              </a:rPr>
              <a:t>- </a:t>
            </a:r>
            <a:r>
              <a:rPr lang="en-US" sz="1800" b="0" i="0" u="none" strike="noStrike" dirty="0">
                <a:solidFill>
                  <a:srgbClr val="000000"/>
                </a:solidFill>
                <a:effectLst/>
                <a:highlight>
                  <a:srgbClr val="FFFF00"/>
                </a:highlight>
              </a:rPr>
              <a:t>Upon determination that a bona fide emergency exists, the IMLC Commission, through the executive committee or executive director, may promulgate an emergency policy action that shall become effective immediately upon adoption.  An emergency policy is one that must be made effective immediately in order to:</a:t>
            </a:r>
            <a:endParaRPr lang="en-US" sz="1800" b="0" dirty="0">
              <a:effectLst/>
              <a:highlight>
                <a:srgbClr val="FFFF00"/>
              </a:highlight>
            </a:endParaRPr>
          </a:p>
          <a:p>
            <a:pPr rtl="0" fontAlgn="base">
              <a:spcBef>
                <a:spcPts val="0"/>
              </a:spcBef>
              <a:spcAft>
                <a:spcPts val="0"/>
              </a:spcAft>
              <a:buFont typeface="+mj-lt"/>
              <a:buAutoNum type="arabicPeriod"/>
            </a:pPr>
            <a:r>
              <a:rPr lang="en-US" sz="1800" b="0" i="0" u="none" strike="noStrike" dirty="0">
                <a:solidFill>
                  <a:srgbClr val="000000"/>
                </a:solidFill>
                <a:effectLst/>
                <a:highlight>
                  <a:srgbClr val="FFFF00"/>
                </a:highlight>
              </a:rPr>
              <a:t>Meet an imminent threat to public health, safety, or welfare;</a:t>
            </a:r>
          </a:p>
          <a:p>
            <a:pPr rtl="0" fontAlgn="base">
              <a:spcBef>
                <a:spcPts val="0"/>
              </a:spcBef>
              <a:spcAft>
                <a:spcPts val="0"/>
              </a:spcAft>
              <a:buFont typeface="+mj-lt"/>
              <a:buAutoNum type="arabicPeriod"/>
            </a:pPr>
            <a:r>
              <a:rPr lang="en-US" sz="1800" b="0" i="0" u="none" strike="noStrike" dirty="0">
                <a:solidFill>
                  <a:srgbClr val="000000"/>
                </a:solidFill>
                <a:effectLst/>
                <a:highlight>
                  <a:srgbClr val="FFFF00"/>
                </a:highlight>
              </a:rPr>
              <a:t>Prevent a loss of federal or state funds;</a:t>
            </a:r>
          </a:p>
          <a:p>
            <a:pPr rtl="0" fontAlgn="base">
              <a:spcBef>
                <a:spcPts val="0"/>
              </a:spcBef>
              <a:spcAft>
                <a:spcPts val="0"/>
              </a:spcAft>
              <a:buFont typeface="+mj-lt"/>
              <a:buAutoNum type="arabicPeriod"/>
            </a:pPr>
            <a:r>
              <a:rPr lang="en-US" sz="1800" b="0" i="0" u="none" strike="noStrike" dirty="0">
                <a:solidFill>
                  <a:srgbClr val="000000"/>
                </a:solidFill>
                <a:effectLst/>
                <a:highlight>
                  <a:srgbClr val="FFFF00"/>
                </a:highlight>
              </a:rPr>
              <a:t>Meet a deadline for the promulgation of an administrative rule that is established by federal law or rule.</a:t>
            </a:r>
          </a:p>
          <a:p>
            <a:pPr marL="0" indent="0" rtl="0" fontAlgn="base">
              <a:spcBef>
                <a:spcPts val="0"/>
              </a:spcBef>
              <a:spcAft>
                <a:spcPts val="0"/>
              </a:spcAft>
              <a:buNone/>
            </a:pPr>
            <a:r>
              <a:rPr lang="en-US" sz="1800" b="0" i="0" u="none" strike="noStrike" dirty="0">
                <a:solidFill>
                  <a:srgbClr val="000000"/>
                </a:solidFill>
                <a:effectLst/>
                <a:highlight>
                  <a:srgbClr val="FFFF00"/>
                </a:highlight>
              </a:rPr>
              <a:t>An emergency policy is subject to the policy approval process within ninety days of the effective date.  If the full voting membership does not approve or ratify the emergency policy, it expires on the ninety-first day after its effective date.</a:t>
            </a:r>
          </a:p>
          <a:p>
            <a:pPr marL="0" indent="0">
              <a:buNone/>
            </a:pPr>
            <a:endParaRPr lang="en-US" sz="2000" dirty="0"/>
          </a:p>
        </p:txBody>
      </p:sp>
    </p:spTree>
    <p:extLst>
      <p:ext uri="{BB962C8B-B14F-4D97-AF65-F5344CB8AC3E}">
        <p14:creationId xmlns:p14="http://schemas.microsoft.com/office/powerpoint/2010/main" val="358256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0E5D-F9A3-615A-BD1B-C4989EACB3CD}"/>
              </a:ext>
            </a:extLst>
          </p:cNvPr>
          <p:cNvSpPr>
            <a:spLocks noGrp="1"/>
          </p:cNvSpPr>
          <p:nvPr>
            <p:ph type="title"/>
          </p:nvPr>
        </p:nvSpPr>
        <p:spPr>
          <a:xfrm>
            <a:off x="1484311" y="685801"/>
            <a:ext cx="10018713" cy="1210112"/>
          </a:xfrm>
        </p:spPr>
        <p:txBody>
          <a:bodyPr/>
          <a:lstStyle/>
          <a:p>
            <a:r>
              <a:rPr lang="en-US" dirty="0"/>
              <a:t>Policy Review and Audit</a:t>
            </a:r>
          </a:p>
        </p:txBody>
      </p:sp>
      <p:sp>
        <p:nvSpPr>
          <p:cNvPr id="3" name="Content Placeholder 2">
            <a:extLst>
              <a:ext uri="{FF2B5EF4-FFF2-40B4-BE49-F238E27FC236}">
                <a16:creationId xmlns:a16="http://schemas.microsoft.com/office/drawing/2014/main" id="{002FF6DD-3413-0448-B3B8-A7D41CCF1D79}"/>
              </a:ext>
            </a:extLst>
          </p:cNvPr>
          <p:cNvSpPr>
            <a:spLocks noGrp="1"/>
          </p:cNvSpPr>
          <p:nvPr>
            <p:ph idx="1"/>
          </p:nvPr>
        </p:nvSpPr>
        <p:spPr>
          <a:xfrm>
            <a:off x="1484310" y="2097248"/>
            <a:ext cx="10018713" cy="3719119"/>
          </a:xfrm>
        </p:spPr>
        <p:txBody>
          <a:bodyPr>
            <a:normAutofit fontScale="92500" lnSpcReduction="10000"/>
          </a:bodyPr>
          <a:lstStyle/>
          <a:p>
            <a:pPr rtl="0">
              <a:spcBef>
                <a:spcPts val="0"/>
              </a:spcBef>
              <a:spcAft>
                <a:spcPts val="0"/>
              </a:spcAft>
            </a:pPr>
            <a:r>
              <a:rPr lang="en-US" sz="2800" b="1" i="1" u="none" strike="noStrike" dirty="0">
                <a:solidFill>
                  <a:srgbClr val="000000"/>
                </a:solidFill>
                <a:effectLst/>
              </a:rPr>
              <a:t>Policy review</a:t>
            </a:r>
            <a:r>
              <a:rPr lang="en-US" sz="2800" b="0" i="0" u="none" strike="noStrike" dirty="0">
                <a:solidFill>
                  <a:srgbClr val="000000"/>
                </a:solidFill>
                <a:effectLst/>
              </a:rPr>
              <a:t> – The Rules and Administrative Committee is charged with conducting a regular review of the IMLCC policies. These reviews should occur at least every </a:t>
            </a:r>
            <a:r>
              <a:rPr lang="en-US" sz="2600" b="1" dirty="0">
                <a:solidFill>
                  <a:srgbClr val="000000"/>
                </a:solidFill>
                <a:highlight>
                  <a:srgbClr val="FFFF00"/>
                </a:highlight>
              </a:rPr>
              <a:t>three</a:t>
            </a:r>
            <a:r>
              <a:rPr lang="en-US" sz="2800" b="1" i="0" u="none" strike="noStrike" dirty="0">
                <a:solidFill>
                  <a:srgbClr val="000000"/>
                </a:solidFill>
                <a:effectLst/>
                <a:highlight>
                  <a:srgbClr val="FFFF00"/>
                </a:highlight>
              </a:rPr>
              <a:t> (3)</a:t>
            </a:r>
            <a:r>
              <a:rPr lang="en-US" sz="2800" b="0" i="0" u="none" strike="noStrike" dirty="0">
                <a:solidFill>
                  <a:srgbClr val="000000"/>
                </a:solidFill>
                <a:effectLst/>
                <a:highlight>
                  <a:srgbClr val="FFFF00"/>
                </a:highlight>
              </a:rPr>
              <a:t> </a:t>
            </a:r>
            <a:r>
              <a:rPr lang="en-US" sz="2800" b="1" i="0" u="none" strike="sngStrike" dirty="0">
                <a:solidFill>
                  <a:srgbClr val="000000"/>
                </a:solidFill>
                <a:effectLst/>
                <a:highlight>
                  <a:srgbClr val="FFFF00"/>
                </a:highlight>
              </a:rPr>
              <a:t>five (5)</a:t>
            </a:r>
            <a:r>
              <a:rPr lang="en-US" sz="2800" b="0" i="0" u="none" strike="sngStrike" dirty="0">
                <a:solidFill>
                  <a:srgbClr val="000000"/>
                </a:solidFill>
                <a:effectLst/>
                <a:highlight>
                  <a:srgbClr val="FFFF00"/>
                </a:highlight>
              </a:rPr>
              <a:t> </a:t>
            </a:r>
            <a:r>
              <a:rPr lang="en-US" sz="2800" b="0" i="0" u="none" strike="noStrike" dirty="0">
                <a:solidFill>
                  <a:srgbClr val="000000"/>
                </a:solidFill>
                <a:effectLst/>
              </a:rPr>
              <a:t>years. Recommendations for change should be made to the full voting membership of the IMLC Executive Committee for action. </a:t>
            </a:r>
            <a:endParaRPr lang="en-US" b="0" dirty="0">
              <a:effectLst/>
            </a:endParaRPr>
          </a:p>
          <a:p>
            <a:pPr rtl="0">
              <a:spcBef>
                <a:spcPts val="0"/>
              </a:spcBef>
              <a:spcAft>
                <a:spcPts val="0"/>
              </a:spcAft>
            </a:pPr>
            <a:br>
              <a:rPr lang="en-US" b="0" dirty="0">
                <a:effectLst/>
              </a:rPr>
            </a:br>
            <a:r>
              <a:rPr lang="en-US" sz="2800" b="1" i="1" u="none" strike="noStrike" dirty="0">
                <a:solidFill>
                  <a:srgbClr val="000000"/>
                </a:solidFill>
                <a:effectLst/>
                <a:highlight>
                  <a:srgbClr val="FFFF00"/>
                </a:highlight>
              </a:rPr>
              <a:t>Policy compliance audit </a:t>
            </a:r>
            <a:r>
              <a:rPr lang="en-US" sz="2800" b="0" i="0" u="none" strike="noStrike" dirty="0">
                <a:solidFill>
                  <a:srgbClr val="000000"/>
                </a:solidFill>
                <a:effectLst/>
                <a:highlight>
                  <a:srgbClr val="FFFF00"/>
                </a:highlight>
              </a:rPr>
              <a:t>– The IMLC Commission shall contract with a vendor to audit the compact to assure that the IMLC is complying with the IMLC policies, bylaws, rules, and statute every </a:t>
            </a:r>
            <a:r>
              <a:rPr lang="en-US" sz="2600" dirty="0">
                <a:solidFill>
                  <a:srgbClr val="000000"/>
                </a:solidFill>
                <a:highlight>
                  <a:srgbClr val="FFFF00"/>
                </a:highlight>
              </a:rPr>
              <a:t>three</a:t>
            </a:r>
            <a:r>
              <a:rPr lang="en-US" sz="2800" b="0" i="0" u="none" strike="noStrike" dirty="0">
                <a:solidFill>
                  <a:srgbClr val="000000"/>
                </a:solidFill>
                <a:effectLst/>
                <a:highlight>
                  <a:srgbClr val="FFFF00"/>
                </a:highlight>
              </a:rPr>
              <a:t> years starting in 2024.</a:t>
            </a:r>
            <a:endParaRPr lang="en-US" b="0" dirty="0">
              <a:effectLst/>
              <a:highlight>
                <a:srgbClr val="FFFF00"/>
              </a:highlight>
            </a:endParaRPr>
          </a:p>
          <a:p>
            <a:endParaRPr lang="en-US" dirty="0"/>
          </a:p>
        </p:txBody>
      </p:sp>
    </p:spTree>
    <p:extLst>
      <p:ext uri="{BB962C8B-B14F-4D97-AF65-F5344CB8AC3E}">
        <p14:creationId xmlns:p14="http://schemas.microsoft.com/office/powerpoint/2010/main" val="1452098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E350-921B-BEB1-DEC1-170C012E733D}"/>
              </a:ext>
            </a:extLst>
          </p:cNvPr>
          <p:cNvSpPr>
            <a:spLocks noGrp="1"/>
          </p:cNvSpPr>
          <p:nvPr>
            <p:ph type="ctrTitle"/>
          </p:nvPr>
        </p:nvSpPr>
        <p:spPr/>
        <p:txBody>
          <a:bodyPr/>
          <a:lstStyle/>
          <a:p>
            <a:r>
              <a:rPr lang="en-US" dirty="0"/>
              <a:t>#12 Policy on Procurement</a:t>
            </a:r>
          </a:p>
        </p:txBody>
      </p:sp>
      <p:sp>
        <p:nvSpPr>
          <p:cNvPr id="3" name="Subtitle 2">
            <a:extLst>
              <a:ext uri="{FF2B5EF4-FFF2-40B4-BE49-F238E27FC236}">
                <a16:creationId xmlns:a16="http://schemas.microsoft.com/office/drawing/2014/main" id="{CE72562B-8785-708B-C65A-0EC9AA24BC80}"/>
              </a:ext>
            </a:extLst>
          </p:cNvPr>
          <p:cNvSpPr>
            <a:spLocks noGrp="1"/>
          </p:cNvSpPr>
          <p:nvPr>
            <p:ph type="subTitle" idx="1"/>
          </p:nvPr>
        </p:nvSpPr>
        <p:spPr/>
        <p:txBody>
          <a:bodyPr>
            <a:normAutofit/>
          </a:bodyPr>
          <a:lstStyle/>
          <a:p>
            <a:r>
              <a:rPr lang="en-US" dirty="0"/>
              <a:t>Maryland Goal: Empower the Full Commission as the Final Decisionmaker for Contracts of Over $100,000</a:t>
            </a:r>
          </a:p>
        </p:txBody>
      </p:sp>
    </p:spTree>
    <p:extLst>
      <p:ext uri="{BB962C8B-B14F-4D97-AF65-F5344CB8AC3E}">
        <p14:creationId xmlns:p14="http://schemas.microsoft.com/office/powerpoint/2010/main" val="3748480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C42C-A753-EE51-D63B-EAD1C2BF9C4C}"/>
              </a:ext>
            </a:extLst>
          </p:cNvPr>
          <p:cNvSpPr>
            <a:spLocks noGrp="1"/>
          </p:cNvSpPr>
          <p:nvPr>
            <p:ph type="title"/>
          </p:nvPr>
        </p:nvSpPr>
        <p:spPr>
          <a:xfrm>
            <a:off x="1484311" y="251671"/>
            <a:ext cx="10018713" cy="1325460"/>
          </a:xfrm>
        </p:spPr>
        <p:txBody>
          <a:bodyPr/>
          <a:lstStyle/>
          <a:p>
            <a:r>
              <a:rPr lang="en-US" dirty="0"/>
              <a:t>Policy on Procurement</a:t>
            </a:r>
          </a:p>
        </p:txBody>
      </p:sp>
      <p:sp>
        <p:nvSpPr>
          <p:cNvPr id="3" name="Content Placeholder 2">
            <a:extLst>
              <a:ext uri="{FF2B5EF4-FFF2-40B4-BE49-F238E27FC236}">
                <a16:creationId xmlns:a16="http://schemas.microsoft.com/office/drawing/2014/main" id="{4EDD0BFC-4DB4-A8DB-5D86-3D438D226FE8}"/>
              </a:ext>
            </a:extLst>
          </p:cNvPr>
          <p:cNvSpPr>
            <a:spLocks noGrp="1"/>
          </p:cNvSpPr>
          <p:nvPr>
            <p:ph idx="1"/>
          </p:nvPr>
        </p:nvSpPr>
        <p:spPr>
          <a:xfrm>
            <a:off x="1484310" y="1577131"/>
            <a:ext cx="10018713" cy="4429386"/>
          </a:xfrm>
        </p:spPr>
        <p:txBody>
          <a:bodyPr>
            <a:noAutofit/>
          </a:bodyPr>
          <a:lstStyle/>
          <a:p>
            <a:pPr marL="514350" indent="-514350">
              <a:buAutoNum type="arabicPeriod" startAt="7"/>
            </a:pPr>
            <a:r>
              <a:rPr lang="en-US" dirty="0"/>
              <a:t>T</a:t>
            </a:r>
            <a:r>
              <a:rPr lang="en-US" strike="sngStrike" dirty="0"/>
              <a:t>he Executive Committee shall determine the successful vendor. The</a:t>
            </a:r>
            <a:r>
              <a:rPr lang="en-US" dirty="0"/>
              <a:t> </a:t>
            </a:r>
            <a:r>
              <a:rPr lang="en-US" b="1" dirty="0">
                <a:highlight>
                  <a:srgbClr val="FFFF00"/>
                </a:highlight>
              </a:rPr>
              <a:t>The Executive Committee shall create a comprehensive report recommending the proposed vendor </a:t>
            </a:r>
            <a:r>
              <a:rPr lang="en-US" b="1" u="none" strike="noStrike" dirty="0">
                <a:solidFill>
                  <a:srgbClr val="000000"/>
                </a:solidFill>
                <a:effectLst/>
                <a:highlight>
                  <a:srgbClr val="FFFF00"/>
                </a:highlight>
              </a:rPr>
              <a:t>to the full voting membership of the Commission. After approval by the full voting membership of the Commission, the </a:t>
            </a:r>
            <a:r>
              <a:rPr lang="en-US" dirty="0"/>
              <a:t>executive director shall negotiate the terms of the contract with the successful vendor, including a Statement of Work, subject to approval by the Executive Committee. </a:t>
            </a:r>
          </a:p>
          <a:p>
            <a:pPr marL="0" indent="0">
              <a:buNone/>
            </a:pPr>
            <a:r>
              <a:rPr lang="en-US" dirty="0"/>
              <a:t>	▪ IMLCC’s legal counsel shall be a part of the Executive Committee’s	</a:t>
            </a:r>
            <a:r>
              <a:rPr lang="en-US" b="1" u="none" strike="noStrike" dirty="0">
                <a:solidFill>
                  <a:srgbClr val="000000"/>
                </a:solidFill>
                <a:effectLst/>
                <a:highlight>
                  <a:srgbClr val="FFFF00"/>
                </a:highlight>
              </a:rPr>
              <a:t>and the full voting membership of the Commission’s</a:t>
            </a:r>
            <a:r>
              <a:rPr lang="en-US" dirty="0">
                <a:highlight>
                  <a:srgbClr val="FFFF00"/>
                </a:highlight>
              </a:rPr>
              <a:t> </a:t>
            </a:r>
            <a:r>
              <a:rPr lang="en-US" dirty="0"/>
              <a:t>discussions and deliberations, including drafting the contract by and between the IMLCC and the selected vendor. </a:t>
            </a:r>
          </a:p>
          <a:p>
            <a:pPr marL="0" indent="0">
              <a:buNone/>
            </a:pPr>
            <a:r>
              <a:rPr lang="en-US" dirty="0"/>
              <a:t>	</a:t>
            </a:r>
          </a:p>
        </p:txBody>
      </p:sp>
    </p:spTree>
    <p:extLst>
      <p:ext uri="{BB962C8B-B14F-4D97-AF65-F5344CB8AC3E}">
        <p14:creationId xmlns:p14="http://schemas.microsoft.com/office/powerpoint/2010/main" val="344983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81A7-0E07-58E3-CDAC-69C01938B2AE}"/>
              </a:ext>
            </a:extLst>
          </p:cNvPr>
          <p:cNvSpPr>
            <a:spLocks noGrp="1"/>
          </p:cNvSpPr>
          <p:nvPr>
            <p:ph type="title"/>
          </p:nvPr>
        </p:nvSpPr>
        <p:spPr/>
        <p:txBody>
          <a:bodyPr/>
          <a:lstStyle/>
          <a:p>
            <a:r>
              <a:rPr lang="en-US" dirty="0"/>
              <a:t>Policy on Procurement – Cont.</a:t>
            </a:r>
          </a:p>
        </p:txBody>
      </p:sp>
      <p:sp>
        <p:nvSpPr>
          <p:cNvPr id="3" name="Content Placeholder 2">
            <a:extLst>
              <a:ext uri="{FF2B5EF4-FFF2-40B4-BE49-F238E27FC236}">
                <a16:creationId xmlns:a16="http://schemas.microsoft.com/office/drawing/2014/main" id="{064D6E37-7387-CACE-68AF-E17C9A7D3CF9}"/>
              </a:ext>
            </a:extLst>
          </p:cNvPr>
          <p:cNvSpPr>
            <a:spLocks noGrp="1"/>
          </p:cNvSpPr>
          <p:nvPr>
            <p:ph idx="1"/>
          </p:nvPr>
        </p:nvSpPr>
        <p:spPr/>
        <p:txBody>
          <a:bodyPr>
            <a:normAutofit fontScale="92500"/>
          </a:bodyPr>
          <a:lstStyle/>
          <a:p>
            <a:pPr marL="0" indent="0">
              <a:buNone/>
            </a:pPr>
            <a:r>
              <a:rPr lang="en-US" dirty="0"/>
              <a:t>	▪ The executive director shall be part of the Executive Committee’s </a:t>
            </a:r>
            <a:r>
              <a:rPr lang="en-US" b="1" dirty="0">
                <a:highlight>
                  <a:srgbClr val="FFFF00"/>
                </a:highlight>
              </a:rPr>
              <a:t>and the </a:t>
            </a:r>
            <a:r>
              <a:rPr lang="en-US" b="1" u="none" strike="noStrike" dirty="0">
                <a:solidFill>
                  <a:srgbClr val="000000"/>
                </a:solidFill>
                <a:effectLst/>
                <a:highlight>
                  <a:srgbClr val="FFFF00"/>
                </a:highlight>
              </a:rPr>
              <a:t>full voting membership of the Commission’s </a:t>
            </a:r>
            <a:r>
              <a:rPr lang="en-US" dirty="0"/>
              <a:t>discussions and deliberations, as an ex-officio member, unless a documented conflict of interest precludes such involvement, in which case, a member of the IMLCC staff shall be requested to fill this role. </a:t>
            </a:r>
          </a:p>
          <a:p>
            <a:pPr marL="0" indent="0">
              <a:buNone/>
            </a:pPr>
            <a:r>
              <a:rPr lang="en-US" dirty="0"/>
              <a:t>	▪ The </a:t>
            </a:r>
            <a:r>
              <a:rPr lang="en-US" strike="sngStrike" dirty="0"/>
              <a:t>Executive Committee </a:t>
            </a:r>
            <a:r>
              <a:rPr lang="en-US" b="1" u="none" strike="noStrike" dirty="0">
                <a:solidFill>
                  <a:srgbClr val="000000"/>
                </a:solidFill>
                <a:effectLst/>
                <a:highlight>
                  <a:srgbClr val="FFFF00"/>
                </a:highlight>
              </a:rPr>
              <a:t>full voting membership of the Commission </a:t>
            </a:r>
            <a:r>
              <a:rPr lang="en-US" dirty="0"/>
              <a:t>will make its determination after consultation with the executive director and consideration of the executive director’s recommendations and advice</a:t>
            </a:r>
          </a:p>
          <a:p>
            <a:endParaRPr lang="en-US" dirty="0"/>
          </a:p>
        </p:txBody>
      </p:sp>
    </p:spTree>
    <p:extLst>
      <p:ext uri="{BB962C8B-B14F-4D97-AF65-F5344CB8AC3E}">
        <p14:creationId xmlns:p14="http://schemas.microsoft.com/office/powerpoint/2010/main" val="4191231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7673</TotalTime>
  <Words>1164</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Cambria</vt:lpstr>
      <vt:lpstr>Parallax</vt:lpstr>
      <vt:lpstr>Presentation to the Interstate Medical Compact Commission</vt:lpstr>
      <vt:lpstr>#1 Policies on Policies</vt:lpstr>
      <vt:lpstr>Policy Development</vt:lpstr>
      <vt:lpstr>Policy Approval</vt:lpstr>
      <vt:lpstr>Policy Approval - Continued</vt:lpstr>
      <vt:lpstr>Policy Review and Audit</vt:lpstr>
      <vt:lpstr>#12 Policy on Procurement</vt:lpstr>
      <vt:lpstr>Policy on Procurement</vt:lpstr>
      <vt:lpstr>Policy on Procurement – Cont.</vt:lpstr>
      <vt:lpstr>NEW POLICY #13 Policies on Transparency</vt:lpstr>
      <vt:lpstr>#13 – Policy on Transparency</vt:lpstr>
      <vt:lpstr>#13 – Policy on Transparency Cont.</vt:lpstr>
      <vt:lpstr>#13 – Policy on Transparency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Policies on Policies</dc:title>
  <dc:creator>David Finkler</dc:creator>
  <cp:lastModifiedBy>David Finkler</cp:lastModifiedBy>
  <cp:revision>37</cp:revision>
  <dcterms:created xsi:type="dcterms:W3CDTF">2023-11-01T15:36:20Z</dcterms:created>
  <dcterms:modified xsi:type="dcterms:W3CDTF">2023-11-13T18:55:02Z</dcterms:modified>
</cp:coreProperties>
</file>